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7"/>
  </p:notesMasterIdLst>
  <p:handoutMasterIdLst>
    <p:handoutMasterId r:id="rId38"/>
  </p:handoutMasterIdLst>
  <p:sldIdLst>
    <p:sldId id="256" r:id="rId5"/>
    <p:sldId id="386" r:id="rId6"/>
    <p:sldId id="276" r:id="rId7"/>
    <p:sldId id="257" r:id="rId8"/>
    <p:sldId id="272" r:id="rId9"/>
    <p:sldId id="273" r:id="rId10"/>
    <p:sldId id="387" r:id="rId11"/>
    <p:sldId id="393" r:id="rId12"/>
    <p:sldId id="392" r:id="rId13"/>
    <p:sldId id="397" r:id="rId14"/>
    <p:sldId id="277" r:id="rId15"/>
    <p:sldId id="402" r:id="rId16"/>
    <p:sldId id="283" r:id="rId17"/>
    <p:sldId id="394" r:id="rId18"/>
    <p:sldId id="396" r:id="rId19"/>
    <p:sldId id="398" r:id="rId20"/>
    <p:sldId id="399" r:id="rId21"/>
    <p:sldId id="400" r:id="rId22"/>
    <p:sldId id="408" r:id="rId23"/>
    <p:sldId id="403" r:id="rId24"/>
    <p:sldId id="280" r:id="rId25"/>
    <p:sldId id="404" r:id="rId26"/>
    <p:sldId id="405" r:id="rId27"/>
    <p:sldId id="406" r:id="rId28"/>
    <p:sldId id="407" r:id="rId29"/>
    <p:sldId id="409" r:id="rId30"/>
    <p:sldId id="410" r:id="rId31"/>
    <p:sldId id="414" r:id="rId32"/>
    <p:sldId id="415" r:id="rId33"/>
    <p:sldId id="416" r:id="rId34"/>
    <p:sldId id="413"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0704" autoAdjust="0"/>
  </p:normalViewPr>
  <p:slideViewPr>
    <p:cSldViewPr snapToGrid="0">
      <p:cViewPr varScale="1">
        <p:scale>
          <a:sx n="144" d="100"/>
          <a:sy n="144" d="100"/>
        </p:scale>
        <p:origin x="864" y="12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2024-02-27</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4:14:23.080"/>
    </inkml:context>
    <inkml:brush xml:id="br0">
      <inkml:brushProperty name="width" value="0.05" units="cm"/>
      <inkml:brushProperty name="height" value="0.05" units="cm"/>
    </inkml:brush>
  </inkml:definitions>
  <inkml:trace contextRef="#ctx0" brushRef="#br0">931 0 24575,'0'16'0,"-2"-1"0,0 0 0,0 0 0,-2 0 0,1 0 0,-2-1 0,0 1 0,-9 16 0,-9 12 0,-34 49 0,27-45 0,-21 35 0,13-19 0,-2-2 0,-2-1 0,-78 83 0,43-48 0,-25-5 0,-13 15 0,59-55 0,43-39 0,0 1 0,0 0 0,1 0 0,-14 19 0,7-12 0,19-19 0,-1 0 0,1 0 0,0 1 0,-1-1 0,1 0 0,-1 0 0,1 0 0,0 0 0,-1 0 0,1 0 0,-1 0 0,1 0 0,-1 0 0,1 0 0,0 0 0,-1-1 0,1 1 0,-1 0 0,1 0 0,0 0 0,-1 0 0,1-1 0,0 1 0,-1 0 0,1 0 0,0-1 0,-1 1 0,1 0 0,0-1 0,0 1 0,-1 0 0,1-1 0,-2-2 0,1-1 0,0 1 0,0-1 0,0 1 0,1-1 0,-1 0 0,1 1 0,0-1 0,0 1 0,0-1 0,1-4 0,18-108 0,-1 13 0,-21 127 0,2-11 0,-1-1 0,0 1 0,-1 0 0,0 0 0,-7 16 0,-4 11 0,-7 14 0,20-53 0,0 0 0,0 1 0,1-1 0,-1 0 0,1 0 0,-1 1 0,1-1 0,-1 0 0,1 1 0,0-1 0,0 1 0,-1-1 0,1 0 0,0 1 0,0-1 0,0 1 0,1-1 0,-1 0 0,0 1 0,0-1 0,1 0 0,-1 1 0,1-1 0,-1 0 0,1 1 0,0-1 0,-1 0 0,1 0 0,0 0 0,0 0 0,0 0 0,0 0 0,0 0 0,0 0 0,0 0 0,0 0 0,0 0 0,0-1 0,1 1 0,-1 0 0,0-1 0,0 1 0,1-1 0,-1 1 0,0-1 0,1 0 0,-1 0 0,1 1 0,0-1 0,14 3 0,-1-1 0,0-1 0,26 0 0,-21 0 0,5 2 52,46 11 1,-50-8-543,1-1 0,42 3 0,-48-8-6336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4:15:06.950"/>
    </inkml:context>
    <inkml:brush xml:id="br0">
      <inkml:brushProperty name="width" value="0.05" units="cm"/>
      <inkml:brushProperty name="height" value="0.05" units="cm"/>
    </inkml:brush>
  </inkml:definitions>
  <inkml:trace contextRef="#ctx0" brushRef="#br0">0 0 24575,'3'28'0,"0"-1"0,2 0 0,1 0 0,1 0 0,17 39 0,-10-27 0,120 327 0,-43-38 0,-71-243 0,31 120 0,-51-204 0,0 0 0,0-1 0,1 1 0,-1 0 0,0 0 0,0-1 0,0 1 0,1 0 0,-1 0 0,0-1 0,0 1 0,0 0 0,0 0 0,0-1 0,-1 1 0,1 0 0,0-1 0,0 1 0,0 0 0,-1 0 0,1-1 0,0 1 0,-1 0 0,1-1 0,0 1 0,-1-1 0,1 1 0,-1 0 0,1-1 0,-1 1 0,0-1 0,0 1 0,-1-1 0,1 1 0,-1-1 0,0 0 0,1 0 0,-1 0 0,0 0 0,1 0 0,-1-1 0,0 1 0,1 0 0,-1-1 0,0 1 0,-1-2 0,-48-26 0,34 16 0,9 8 0,0-1 0,1 0 0,0-1 0,0 0 0,1 0 0,0 0 0,-10-13 0,3 3 0,10 13 0,0 0 0,0 0 0,1-1 0,-1 1 0,1 0 0,0-1 0,-2-5 0,4 9 0,1-1 0,-1 1 0,1 0 0,-1-1 0,1 1 0,0 0 0,-1 0 0,1-1 0,0 1 0,-1 0 0,1 0 0,0 0 0,-1 0 0,1 0 0,0 0 0,0 0 0,-1 0 0,1 0 0,0 0 0,-1 1 0,1-1 0,-1 0 0,1 0 0,0 1 0,-1-1 0,1 0 0,0 1 0,-1-1 0,1 0 0,-1 1 0,1 0 0,26 11 0,0 1 0,-2 2 0,0 1 0,0 0 0,-2 2 0,38 37 0,-59-54 0,-1 0 0,0 0 0,1 0 0,-1 0 0,1 0 0,-1-1 0,1 1 0,0-1 0,-1 1 0,1-1 0,-1 1 0,1-1 0,0 0 0,-1 0 0,1 0 0,0 0 0,0 0 0,-1 0 0,1 0 0,0-1 0,-1 1 0,1-1 0,-1 1 0,1-1 0,0 1 0,-1-1 0,1 0 0,-1 0 0,0 0 0,1 0 0,-1 0 0,0 0 0,1 0 0,0-2 0,10-7 0,0-2 0,18-22 0,-10 11 0,-2 3 0,-1-1 0,-1 0 0,-1-1 0,-1-1 0,11-25 0,-6 14 0,17-21-1365,-29 47-5461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4:15:49.796"/>
    </inkml:context>
    <inkml:brush xml:id="br0">
      <inkml:brushProperty name="width" value="0.05" units="cm"/>
      <inkml:brushProperty name="height" value="0.05" units="cm"/>
    </inkml:brush>
  </inkml:definitions>
  <inkml:trace contextRef="#ctx0" brushRef="#br0">1 675 24575,'0'-10'0,"1"0"0,1 1 0,0-1 0,0 0 0,1 1 0,0 0 0,0-1 0,9-13 0,44-69 0,-40 70 0,-13 17 0,2 1 0,-1 0 0,0 1 0,1-1 0,0 1 0,0 0 0,0 0 0,0 0 0,0 1 0,6-2 0,57-17 0,47 7 0,1 4 0,181 10 0,-129 2 0,679-2 0,-663-19 0,460 20 0,-497 18 0,406-20 0,-407-18 0,-59 21 0,66-3 0,-116-5 0,-1-2 0,54-17 0,-48 12 0,-24 8 0,-1-1 0,-1-1 0,1 0 0,-1-2 0,0 1 0,-1-2 0,0 0 0,-1-1 0,0 0 0,-1-1 0,0-1 0,0 0 0,-2-1 0,1 0 0,-2 0 0,15-28 0,-7 11 0,-11 21 0,0-1 0,-2 0 0,1 0 0,5-19 0,-13 48 0,2-1 0,-1 1 0,2 0 0,5 30 0,-4-43 0,0 1 0,0 0 0,0 0 0,1-1 0,0 0 0,0 1 0,1-1 0,-1 0 0,1-1 0,0 1 0,1-1 0,-1 1 0,10 6 0,-7-6 0,1 0 0,-1-1 0,1 1 0,0-1 0,0-1 0,0 0 0,1 0 0,16 3 0,120 28 0,-127-29 0,4 0 0,0-1 0,37 1 0,-35-3 0,45 8 0,26 4 0,-28-7 0,-32-3 0,-1-2 0,58-4 0,-49 1 0,43 3 0,-27 6 0,-37-4 0,-1-1 0,24 0 0,44-5 0,99 4 0,-119 6 0,-36-3 0,49 1 0,60-4 0,120-5 0,-202-6 0,-40 5 0,1 1 0,25 0 0,-5 2 0,0-1 0,48-9 0,7 4 0,-68 7 0,46-8 0,-48 5 0,46-1 0,-49 3 0,-1 0 0,45-8 0,-37 3 0,58-3 0,-11 2 0,-4 1 0,137 6 0,-88 2 0,872-2 0,-847 19 0,-140-19 0,1 1 0,-1 0 0,1 0 0,-1 1 0,1 0 0,-1 0 0,0 1 0,1 0 0,-1 0 0,-1 0 0,1 1 0,-1 0 0,1 1 0,-1-1 0,0 1 0,-1 0 0,1 1 0,-1-1 0,0 1 0,0 0 0,-1 1 0,0-1 0,0 1 0,6 12 0,3 15 0,0 0 0,-2 0 0,-2 1 0,6 38 0,-4-18 0,-6-24-1365,-4-16-5461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4:14:23.080"/>
    </inkml:context>
    <inkml:brush xml:id="br0">
      <inkml:brushProperty name="width" value="0.05" units="cm"/>
      <inkml:brushProperty name="height" value="0.05" units="cm"/>
    </inkml:brush>
  </inkml:definitions>
  <inkml:trace contextRef="#ctx0" brushRef="#br0">931 0 24575,'0'16'0,"-2"-1"0,0 0 0,0 0 0,-2 0 0,1 0 0,-2-1 0,0 1 0,-9 16 0,-9 12 0,-34 49 0,27-45 0,-21 35 0,13-19 0,-2-2 0,-2-1 0,-78 83 0,43-48 0,-25-5 0,-13 15 0,59-55 0,43-39 0,0 1 0,0 0 0,1 0 0,-14 19 0,7-12 0,19-19 0,-1 0 0,1 0 0,0 1 0,-1-1 0,1 0 0,-1 0 0,1 0 0,0 0 0,-1 0 0,1 0 0,-1 0 0,1 0 0,-1 0 0,1 0 0,0 0 0,-1-1 0,1 1 0,-1 0 0,1 0 0,0 0 0,-1 0 0,1-1 0,0 1 0,-1 0 0,1 0 0,0-1 0,-1 1 0,1 0 0,0-1 0,0 1 0,-1 0 0,1-1 0,-2-2 0,1-1 0,0 1 0,0-1 0,0 1 0,1-1 0,-1 0 0,1 1 0,0-1 0,0 1 0,0-1 0,1-4 0,18-108 0,-1 13 0,-21 127 0,2-11 0,-1-1 0,0 1 0,-1 0 0,0 0 0,-7 16 0,-4 11 0,-7 14 0,20-53 0,0 0 0,0 1 0,1-1 0,-1 0 0,1 0 0,-1 1 0,1-1 0,-1 0 0,1 1 0,0-1 0,0 1 0,-1-1 0,1 0 0,0 1 0,0-1 0,0 1 0,1-1 0,-1 0 0,0 1 0,0-1 0,1 0 0,-1 1 0,1-1 0,-1 0 0,1 1 0,0-1 0,-1 0 0,1 0 0,0 0 0,0 0 0,0 0 0,0 0 0,0 0 0,0 0 0,0 0 0,0 0 0,0 0 0,0-1 0,1 1 0,-1 0 0,0-1 0,0 1 0,1-1 0,-1 1 0,0-1 0,1 0 0,-1 0 0,1 1 0,0-1 0,14 3 0,-1-1 0,0-1 0,26 0 0,-21 0 0,5 2 52,46 11 1,-50-8-543,1-1 0,42 3 0,-48-8-6336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4:15:06.950"/>
    </inkml:context>
    <inkml:brush xml:id="br0">
      <inkml:brushProperty name="width" value="0.05" units="cm"/>
      <inkml:brushProperty name="height" value="0.05" units="cm"/>
    </inkml:brush>
  </inkml:definitions>
  <inkml:trace contextRef="#ctx0" brushRef="#br0">0 0 24575,'3'28'0,"0"-1"0,2 0 0,1 0 0,1 0 0,17 39 0,-10-27 0,120 327 0,-43-38 0,-71-243 0,31 120 0,-51-204 0,0 0 0,0-1 0,1 1 0,-1 0 0,0 0 0,0-1 0,0 1 0,1 0 0,-1 0 0,0-1 0,0 1 0,0 0 0,0 0 0,0-1 0,-1 1 0,1 0 0,0-1 0,0 1 0,0 0 0,-1 0 0,1-1 0,0 1 0,-1 0 0,1-1 0,0 1 0,-1-1 0,1 1 0,-1 0 0,1-1 0,-1 1 0,0-1 0,0 1 0,-1-1 0,1 1 0,-1-1 0,0 0 0,1 0 0,-1 0 0,0 0 0,1 0 0,-1-1 0,0 1 0,1 0 0,-1-1 0,0 1 0,-1-2 0,-48-26 0,34 16 0,9 8 0,0-1 0,1 0 0,0-1 0,0 0 0,1 0 0,0 0 0,-10-13 0,3 3 0,10 13 0,0 0 0,0 0 0,1-1 0,-1 1 0,1 0 0,0-1 0,-2-5 0,4 9 0,1-1 0,-1 1 0,1 0 0,-1-1 0,1 1 0,0 0 0,-1 0 0,1-1 0,0 1 0,-1 0 0,1 0 0,0 0 0,-1 0 0,1 0 0,0 0 0,0 0 0,-1 0 0,1 0 0,0 0 0,-1 1 0,1-1 0,-1 0 0,1 0 0,0 1 0,-1-1 0,1 0 0,0 1 0,-1-1 0,1 0 0,-1 1 0,1 0 0,26 11 0,0 1 0,-2 2 0,0 1 0,0 0 0,-2 2 0,38 37 0,-59-54 0,-1 0 0,0 0 0,1 0 0,-1 0 0,1 0 0,-1-1 0,1 1 0,0-1 0,-1 1 0,1-1 0,-1 1 0,1-1 0,0 0 0,-1 0 0,1 0 0,0 0 0,0 0 0,-1 0 0,1 0 0,0-1 0,-1 1 0,1-1 0,-1 1 0,1-1 0,0 1 0,-1-1 0,1 0 0,-1 0 0,0 0 0,1 0 0,-1 0 0,0 0 0,1 0 0,0-2 0,10-7 0,0-2 0,18-22 0,-10 11 0,-2 3 0,-1-1 0,-1 0 0,-1-1 0,-1-1 0,11-25 0,-6 14 0,17-21-1365,-29 47-5461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4:15:49.796"/>
    </inkml:context>
    <inkml:brush xml:id="br0">
      <inkml:brushProperty name="width" value="0.05" units="cm"/>
      <inkml:brushProperty name="height" value="0.05" units="cm"/>
    </inkml:brush>
  </inkml:definitions>
  <inkml:trace contextRef="#ctx0" brushRef="#br0">1 675 24575,'0'-10'0,"1"0"0,1 1 0,0-1 0,0 0 0,1 1 0,0 0 0,0-1 0,9-13 0,44-69 0,-40 70 0,-13 17 0,2 1 0,-1 0 0,0 1 0,1-1 0,0 1 0,0 0 0,0 0 0,0 0 0,0 1 0,6-2 0,57-17 0,47 7 0,1 4 0,181 10 0,-129 2 0,679-2 0,-663-19 0,460 20 0,-497 18 0,406-20 0,-407-18 0,-59 21 0,66-3 0,-116-5 0,-1-2 0,54-17 0,-48 12 0,-24 8 0,-1-1 0,-1-1 0,1 0 0,-1-2 0,0 1 0,-1-2 0,0 0 0,-1-1 0,0 0 0,-1-1 0,0-1 0,0 0 0,-2-1 0,1 0 0,-2 0 0,15-28 0,-7 11 0,-11 21 0,0-1 0,-2 0 0,1 0 0,5-19 0,-13 48 0,2-1 0,-1 1 0,2 0 0,5 30 0,-4-43 0,0 1 0,0 0 0,0 0 0,1-1 0,0 0 0,0 1 0,1-1 0,-1 0 0,1-1 0,0 1 0,1-1 0,-1 1 0,10 6 0,-7-6 0,1 0 0,-1-1 0,1 1 0,0-1 0,0-1 0,0 0 0,1 0 0,16 3 0,120 28 0,-127-29 0,4 0 0,0-1 0,37 1 0,-35-3 0,45 8 0,26 4 0,-28-7 0,-32-3 0,-1-2 0,58-4 0,-49 1 0,43 3 0,-27 6 0,-37-4 0,-1-1 0,24 0 0,44-5 0,99 4 0,-119 6 0,-36-3 0,49 1 0,60-4 0,120-5 0,-202-6 0,-40 5 0,1 1 0,25 0 0,-5 2 0,0-1 0,48-9 0,7 4 0,-68 7 0,46-8 0,-48 5 0,46-1 0,-49 3 0,-1 0 0,45-8 0,-37 3 0,58-3 0,-11 2 0,-4 1 0,137 6 0,-88 2 0,872-2 0,-847 19 0,-140-19 0,1 1 0,-1 0 0,1 0 0,-1 1 0,1 0 0,-1 0 0,0 1 0,1 0 0,-1 0 0,-1 0 0,1 1 0,-1 0 0,1 1 0,-1-1 0,0 1 0,-1 0 0,1 1 0,-1-1 0,0 1 0,0 0 0,-1 1 0,0-1 0,0 1 0,6 12 0,3 15 0,0 0 0,-2 0 0,-2 1 0,6 38 0,-4-18 0,-6-24-1365,-4-16-5461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2024-02-27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Chapter08.pdf slide 2</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861168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D7120-8011-EB49-0D8E-BCA98BBCE1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AD02EE-0951-4AAA-7C5C-DE8BF5683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5A0E8-BD8F-F400-5459-BC9213634616}"/>
              </a:ext>
            </a:extLst>
          </p:cNvPr>
          <p:cNvSpPr>
            <a:spLocks noGrp="1"/>
          </p:cNvSpPr>
          <p:nvPr>
            <p:ph type="body" idx="1"/>
          </p:nvPr>
        </p:nvSpPr>
        <p:spPr/>
        <p:txBody>
          <a:bodyPr/>
          <a:lstStyle/>
          <a:p>
            <a:r>
              <a:rPr lang="en-US" dirty="0"/>
              <a:t>Chapter08.pdf slides 6-8, Book Chapter 8 pgs. 7-11</a:t>
            </a:r>
          </a:p>
        </p:txBody>
      </p:sp>
      <p:sp>
        <p:nvSpPr>
          <p:cNvPr id="4" name="Slide Number Placeholder 3">
            <a:extLst>
              <a:ext uri="{FF2B5EF4-FFF2-40B4-BE49-F238E27FC236}">
                <a16:creationId xmlns:a16="http://schemas.microsoft.com/office/drawing/2014/main" id="{E8F9D497-AAB1-0D20-50D2-D3B5D7DCAD5A}"/>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4118784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52A02-50F6-8053-8A1F-2E4D1D9BC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72712-008B-5A3B-F173-99507F3FC5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981422-05EC-8E71-75A1-4DAE36BEE39B}"/>
              </a:ext>
            </a:extLst>
          </p:cNvPr>
          <p:cNvSpPr>
            <a:spLocks noGrp="1"/>
          </p:cNvSpPr>
          <p:nvPr>
            <p:ph type="body" idx="1"/>
          </p:nvPr>
        </p:nvSpPr>
        <p:spPr/>
        <p:txBody>
          <a:bodyPr/>
          <a:lstStyle/>
          <a:p>
            <a:r>
              <a:rPr lang="en-US" dirty="0"/>
              <a:t>Chapter08.pdf slide 9</a:t>
            </a:r>
          </a:p>
        </p:txBody>
      </p:sp>
      <p:sp>
        <p:nvSpPr>
          <p:cNvPr id="4" name="Slide Number Placeholder 3">
            <a:extLst>
              <a:ext uri="{FF2B5EF4-FFF2-40B4-BE49-F238E27FC236}">
                <a16:creationId xmlns:a16="http://schemas.microsoft.com/office/drawing/2014/main" id="{108EAE75-E73F-B715-54FC-138C62189C2A}"/>
              </a:ext>
            </a:extLst>
          </p:cNvPr>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1808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69C8A-24C3-0BC3-3761-395CCA171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E6BA21-12CA-59ED-C008-AFDAF545B6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8381D-88CC-B3C7-08B0-E103D8220E6B}"/>
              </a:ext>
            </a:extLst>
          </p:cNvPr>
          <p:cNvSpPr>
            <a:spLocks noGrp="1"/>
          </p:cNvSpPr>
          <p:nvPr>
            <p:ph type="body" idx="1"/>
          </p:nvPr>
        </p:nvSpPr>
        <p:spPr/>
        <p:txBody>
          <a:bodyPr/>
          <a:lstStyle/>
          <a:p>
            <a:r>
              <a:rPr lang="en-US" dirty="0"/>
              <a:t>Chapter08.pdf slides 10-11</a:t>
            </a:r>
          </a:p>
        </p:txBody>
      </p:sp>
      <p:sp>
        <p:nvSpPr>
          <p:cNvPr id="4" name="Slide Number Placeholder 3">
            <a:extLst>
              <a:ext uri="{FF2B5EF4-FFF2-40B4-BE49-F238E27FC236}">
                <a16:creationId xmlns:a16="http://schemas.microsoft.com/office/drawing/2014/main" id="{319382F3-C230-2C20-F1A2-8634E4185A39}"/>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854222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EF4A5-02CF-1ACE-74AE-9ECD61E84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5F4E1-E389-788E-D123-090E7C31B8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826B8-8770-E98A-A948-F57A96163F5C}"/>
              </a:ext>
            </a:extLst>
          </p:cNvPr>
          <p:cNvSpPr>
            <a:spLocks noGrp="1"/>
          </p:cNvSpPr>
          <p:nvPr>
            <p:ph type="body" idx="1"/>
          </p:nvPr>
        </p:nvSpPr>
        <p:spPr/>
        <p:txBody>
          <a:bodyPr/>
          <a:lstStyle/>
          <a:p>
            <a:r>
              <a:rPr lang="en-US" dirty="0"/>
              <a:t>Chapter08.</a:t>
            </a:r>
            <a:r>
              <a:rPr lang="en-US"/>
              <a:t>pdf slide 12</a:t>
            </a:r>
            <a:endParaRPr lang="en-US" dirty="0"/>
          </a:p>
        </p:txBody>
      </p:sp>
      <p:sp>
        <p:nvSpPr>
          <p:cNvPr id="4" name="Slide Number Placeholder 3">
            <a:extLst>
              <a:ext uri="{FF2B5EF4-FFF2-40B4-BE49-F238E27FC236}">
                <a16:creationId xmlns:a16="http://schemas.microsoft.com/office/drawing/2014/main" id="{B74F3E1B-14C5-4222-E846-0C92CDF7AF48}"/>
              </a:ext>
            </a:extLst>
          </p:cNvPr>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722781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E0117-6A35-B980-14AA-660C69123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884AD-DF07-BA68-2C56-7151BD988C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E2A05C-48A4-8A82-5F9F-CAF34F9B2202}"/>
              </a:ext>
            </a:extLst>
          </p:cNvPr>
          <p:cNvSpPr>
            <a:spLocks noGrp="1"/>
          </p:cNvSpPr>
          <p:nvPr>
            <p:ph type="body" idx="1"/>
          </p:nvPr>
        </p:nvSpPr>
        <p:spPr/>
        <p:txBody>
          <a:bodyPr/>
          <a:lstStyle/>
          <a:p>
            <a:r>
              <a:rPr lang="en-US" dirty="0"/>
              <a:t>“The Miraculous Catch of Fish”</a:t>
            </a:r>
          </a:p>
          <a:p>
            <a:r>
              <a:rPr lang="en-US" dirty="0"/>
              <a:t>Other image is from Toy Story (1995)</a:t>
            </a:r>
          </a:p>
          <a:p>
            <a:endParaRPr lang="en-US" dirty="0"/>
          </a:p>
          <a:p>
            <a:r>
              <a:rPr lang="en-US" dirty="0"/>
              <a:t>With universal quantifiers, we’re saying: this sentence applies to all objects. We’re casting a wide net.</a:t>
            </a:r>
          </a:p>
          <a:p>
            <a:r>
              <a:rPr lang="en-US" dirty="0"/>
              <a:t>With existential quantifiers, we’re trying to </a:t>
            </a:r>
            <a:r>
              <a:rPr lang="en-US" b="1" dirty="0"/>
              <a:t>select </a:t>
            </a:r>
            <a:r>
              <a:rPr lang="en-US" b="0" dirty="0"/>
              <a:t>an object which is compatible with the condition, we don’t expect all of the objects to be compatible with the condition, or even many of them to be compatible with the condition. </a:t>
            </a:r>
            <a:endParaRPr lang="en-US" dirty="0"/>
          </a:p>
        </p:txBody>
      </p:sp>
      <p:sp>
        <p:nvSpPr>
          <p:cNvPr id="4" name="Slide Number Placeholder 3">
            <a:extLst>
              <a:ext uri="{FF2B5EF4-FFF2-40B4-BE49-F238E27FC236}">
                <a16:creationId xmlns:a16="http://schemas.microsoft.com/office/drawing/2014/main" id="{57F0F29F-C7EF-C514-DE99-E4F173AB4D85}"/>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976532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70026-AC58-643B-4DA8-E50BDFF05B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D4334-9074-D818-271F-A134212A8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52E60-65EE-2056-9E8A-6F9349E58BC1}"/>
              </a:ext>
            </a:extLst>
          </p:cNvPr>
          <p:cNvSpPr>
            <a:spLocks noGrp="1"/>
          </p:cNvSpPr>
          <p:nvPr>
            <p:ph type="body" idx="1"/>
          </p:nvPr>
        </p:nvSpPr>
        <p:spPr/>
        <p:txBody>
          <a:bodyPr/>
          <a:lstStyle/>
          <a:p>
            <a:r>
              <a:rPr lang="en-US" dirty="0"/>
              <a:t>Chapter08.pdf slide 13, Book Chapter 8 pgs. 10-12</a:t>
            </a:r>
          </a:p>
          <a:p>
            <a:endParaRPr lang="en-US" dirty="0"/>
          </a:p>
          <a:p>
            <a:r>
              <a:rPr lang="en-US" dirty="0"/>
              <a:t>- Additional example: for all x, if x is a king, then x is a person.</a:t>
            </a:r>
          </a:p>
          <a:p>
            <a:r>
              <a:rPr lang="en-US" dirty="0"/>
              <a:t>- *Note the propositional logic thing only works if the number of objects compatible with the At relationship is finite, which is not guaranteed.</a:t>
            </a:r>
          </a:p>
          <a:p>
            <a:r>
              <a:rPr lang="en-US" dirty="0"/>
              <a:t>- Note that converting FOL to proposition logic is called </a:t>
            </a:r>
            <a:r>
              <a:rPr lang="en-US" b="1" dirty="0"/>
              <a:t>propositionalizing </a:t>
            </a:r>
            <a:r>
              <a:rPr lang="en-US" b="0" dirty="0"/>
              <a:t>predicate logic.</a:t>
            </a:r>
            <a:endParaRPr lang="en-US" dirty="0"/>
          </a:p>
        </p:txBody>
      </p:sp>
      <p:sp>
        <p:nvSpPr>
          <p:cNvPr id="4" name="Slide Number Placeholder 3">
            <a:extLst>
              <a:ext uri="{FF2B5EF4-FFF2-40B4-BE49-F238E27FC236}">
                <a16:creationId xmlns:a16="http://schemas.microsoft.com/office/drawing/2014/main" id="{D599CC04-BF0C-8A6A-ECE1-E701B1E0B5EA}"/>
              </a:ext>
            </a:extLst>
          </p:cNvPr>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468536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 not properly handle our </a:t>
            </a:r>
            <a:r>
              <a:rPr lang="en-US" b="1" dirty="0"/>
              <a:t>prerequisite being false</a:t>
            </a:r>
            <a:r>
              <a:rPr lang="en-US" dirty="0"/>
              <a:t>.</a:t>
            </a:r>
          </a:p>
          <a:p>
            <a:endParaRPr lang="en-US" dirty="0"/>
          </a:p>
          <a:p>
            <a:r>
              <a:rPr lang="en-US" dirty="0"/>
              <a:t>What does this mean?</a:t>
            </a:r>
          </a:p>
          <a:p>
            <a:r>
              <a:rPr lang="en-US" dirty="0"/>
              <a:t>In the truth table for IMPLIES, if the left-hand side (premise) is false, then the statement is still true.</a:t>
            </a:r>
          </a:p>
          <a:p>
            <a:r>
              <a:rPr lang="en-US" dirty="0"/>
              <a:t>This allows the flexibility for conditionality.</a:t>
            </a:r>
          </a:p>
          <a:p>
            <a:r>
              <a:rPr lang="en-US" dirty="0"/>
              <a:t>However, with AND, both the left-hand side (premise) and right-hand side (conclusion) must always be true!</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674029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0C13C-C6D9-7B14-D16A-BFA43A37D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1DB1D-3EF1-B07D-449E-F7B90CA1E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998BFC-6DA9-2F92-07F6-80105CECFD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Chapter08.pdf slides 13-14, Book Chapter 8 pgs. 10-12</a:t>
            </a:r>
          </a:p>
          <a:p>
            <a:endParaRPr lang="en-US" dirty="0"/>
          </a:p>
          <a:p>
            <a:r>
              <a:rPr lang="en-US" dirty="0"/>
              <a:t>- If we use the AND relationship, it means everything is a king and everything is a person, and the sentence is false.</a:t>
            </a:r>
          </a:p>
          <a:p>
            <a:r>
              <a:rPr lang="en-US" dirty="0"/>
              <a:t>- If we use the IMPLIES relationship, it means everything that is a king is also a person, and the sentence is true.</a:t>
            </a:r>
          </a:p>
          <a:p>
            <a:r>
              <a:rPr lang="en-US" dirty="0"/>
              <a:t>- With the universal quantifier, we’re casting a broad net, we want broad rules that can apply to everything.</a:t>
            </a:r>
          </a:p>
        </p:txBody>
      </p:sp>
      <p:sp>
        <p:nvSpPr>
          <p:cNvPr id="4" name="Slide Number Placeholder 3">
            <a:extLst>
              <a:ext uri="{FF2B5EF4-FFF2-40B4-BE49-F238E27FC236}">
                <a16:creationId xmlns:a16="http://schemas.microsoft.com/office/drawing/2014/main" id="{14E45146-5883-97DA-C770-1BEDB9A26B32}"/>
              </a:ext>
            </a:extLst>
          </p:cNvPr>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1902877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87861-4935-8E87-12DD-90B32715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33565-3B0A-7A67-0B2E-1AD4954957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034CA-3107-30D6-9F65-8FCC73BD8519}"/>
              </a:ext>
            </a:extLst>
          </p:cNvPr>
          <p:cNvSpPr>
            <a:spLocks noGrp="1"/>
          </p:cNvSpPr>
          <p:nvPr>
            <p:ph type="body" idx="1"/>
          </p:nvPr>
        </p:nvSpPr>
        <p:spPr/>
        <p:txBody>
          <a:bodyPr/>
          <a:lstStyle/>
          <a:p>
            <a:r>
              <a:rPr lang="en-US" dirty="0"/>
              <a:t>Chapter08.pdf slide 15-16, Book Chapter 8 pg. 12</a:t>
            </a:r>
          </a:p>
          <a:p>
            <a:endParaRPr lang="en-US" dirty="0"/>
          </a:p>
          <a:p>
            <a:r>
              <a:rPr lang="en-US" dirty="0"/>
              <a:t>- Additional example:  There exists a crown that is on John’s head.</a:t>
            </a:r>
          </a:p>
          <a:p>
            <a:r>
              <a:rPr lang="en-US" dirty="0"/>
              <a:t>- *Note the propositional logic thing only works if the number of objects compatible with the At relationship is finite, which is not guaranteed.</a:t>
            </a:r>
          </a:p>
          <a:p>
            <a:r>
              <a:rPr lang="en-US" dirty="0"/>
              <a:t>- Note that converting FOL to proposition logic is called </a:t>
            </a:r>
            <a:r>
              <a:rPr lang="en-US" b="1" dirty="0"/>
              <a:t>propositionalizing </a:t>
            </a:r>
            <a:r>
              <a:rPr lang="en-US" b="0" dirty="0"/>
              <a:t>predicate logic.</a:t>
            </a:r>
            <a:endParaRPr lang="en-US" dirty="0"/>
          </a:p>
        </p:txBody>
      </p:sp>
      <p:sp>
        <p:nvSpPr>
          <p:cNvPr id="4" name="Slide Number Placeholder 3">
            <a:extLst>
              <a:ext uri="{FF2B5EF4-FFF2-40B4-BE49-F238E27FC236}">
                <a16:creationId xmlns:a16="http://schemas.microsoft.com/office/drawing/2014/main" id="{B3C94242-73A6-04EB-2DC4-FF5EBDF705F1}"/>
              </a:ext>
            </a:extLst>
          </p:cNvPr>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2726118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2841A-0488-171D-E5A2-7C08080A2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BFF59-32D2-BC93-5E39-9C2613938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3E1709-EB58-CD79-EFBD-198A803084CB}"/>
              </a:ext>
            </a:extLst>
          </p:cNvPr>
          <p:cNvSpPr>
            <a:spLocks noGrp="1"/>
          </p:cNvSpPr>
          <p:nvPr>
            <p:ph type="body" idx="1"/>
          </p:nvPr>
        </p:nvSpPr>
        <p:spPr/>
        <p:txBody>
          <a:bodyPr/>
          <a:lstStyle/>
          <a:p>
            <a:r>
              <a:rPr lang="en-US" dirty="0"/>
              <a:t>It improperly expands the number of objects for which the condition is true!</a:t>
            </a:r>
          </a:p>
          <a:p>
            <a:r>
              <a:rPr lang="en-US" dirty="0"/>
              <a:t>Getting a true on an implication only requires that the left side (the premise) is </a:t>
            </a:r>
            <a:r>
              <a:rPr lang="en-US" b="1" dirty="0"/>
              <a:t>false</a:t>
            </a:r>
            <a:r>
              <a:rPr lang="en-US" b="0" dirty="0"/>
              <a:t>!</a:t>
            </a:r>
          </a:p>
          <a:p>
            <a:r>
              <a:rPr lang="en-US" b="0" dirty="0"/>
              <a:t>So by using the implication relationship you’re going to get some object that doesn’t really fit what you want!</a:t>
            </a:r>
          </a:p>
          <a:p>
            <a:r>
              <a:rPr lang="en-US" b="0" dirty="0"/>
              <a:t>The conditionality provided by the IMPLICATION relationship is already given by the OR conjunction, or the “there is a” nature</a:t>
            </a:r>
            <a:endParaRPr lang="en-US" dirty="0"/>
          </a:p>
        </p:txBody>
      </p:sp>
      <p:sp>
        <p:nvSpPr>
          <p:cNvPr id="4" name="Slide Number Placeholder 3">
            <a:extLst>
              <a:ext uri="{FF2B5EF4-FFF2-40B4-BE49-F238E27FC236}">
                <a16:creationId xmlns:a16="http://schemas.microsoft.com/office/drawing/2014/main" id="{B37C0771-E003-F985-D287-84A4DBF067F4}"/>
              </a:ext>
            </a:extLst>
          </p:cNvPr>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2769754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Chapter08.pdf slide 3, Mario images pulled from mario.nintendo.com (https://mario.nintendo.com/static/f350c31adcd6378b913f7660db299714/f0970/mario.png , https://mario.nintendo.com/static/c3dae4617cec36bb6591b8f935bd7b21/e49c4/character-3.png )</a:t>
            </a:r>
          </a:p>
          <a:p>
            <a:endParaRPr lang="en-US" dirty="0"/>
          </a:p>
          <a:p>
            <a:r>
              <a:rPr lang="en-US" dirty="0"/>
              <a:t>- While propositional logic would be limited to 64 rules to express the breeze, FOL can express it in a single function/relation</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228794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46997-1095-97B1-AAB3-AAA10C452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C0A3D-6F97-6D96-D30C-CC05D56975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BAB18D-150E-183F-15E9-1289B9C7EC5E}"/>
              </a:ext>
            </a:extLst>
          </p:cNvPr>
          <p:cNvSpPr>
            <a:spLocks noGrp="1"/>
          </p:cNvSpPr>
          <p:nvPr>
            <p:ph type="body" idx="1"/>
          </p:nvPr>
        </p:nvSpPr>
        <p:spPr/>
        <p:txBody>
          <a:bodyPr/>
          <a:lstStyle/>
          <a:p>
            <a:r>
              <a:rPr lang="en-US" dirty="0"/>
              <a:t>Chapter08.pdf slide 15-16, Book Chapter 8 pg. 12</a:t>
            </a:r>
          </a:p>
          <a:p>
            <a:endParaRPr lang="en-US" dirty="0"/>
          </a:p>
          <a:p>
            <a:r>
              <a:rPr lang="en-US" dirty="0"/>
              <a:t>- If we use the AND relationship, it means something is a crown and something is on John’s head.</a:t>
            </a:r>
          </a:p>
          <a:p>
            <a:r>
              <a:rPr lang="en-US" dirty="0"/>
              <a:t>- If we use the IMPLIES relationship, it means everything that is not a crown satisfies the quantifier.</a:t>
            </a:r>
          </a:p>
          <a:p>
            <a:r>
              <a:rPr lang="en-US" dirty="0"/>
              <a:t>- Remember with the existential quantifier we’re targeting one (or maybe more) </a:t>
            </a:r>
            <a:r>
              <a:rPr lang="en-US" dirty="0" err="1"/>
              <a:t>true’s</a:t>
            </a:r>
            <a:r>
              <a:rPr lang="en-US" dirty="0"/>
              <a:t>, we’re selecting an object rather than casting a broad net.</a:t>
            </a:r>
          </a:p>
        </p:txBody>
      </p:sp>
      <p:sp>
        <p:nvSpPr>
          <p:cNvPr id="4" name="Slide Number Placeholder 3">
            <a:extLst>
              <a:ext uri="{FF2B5EF4-FFF2-40B4-BE49-F238E27FC236}">
                <a16:creationId xmlns:a16="http://schemas.microsoft.com/office/drawing/2014/main" id="{1FD61F5B-DE66-7419-B410-9FAF1E2347C7}"/>
              </a:ext>
            </a:extLst>
          </p:cNvPr>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2323162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6F7C6-FD67-27A2-0F7F-A824D0CCD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CFA2B-FA92-7D76-466E-981DEA3F6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7CEE6D-E276-41C0-84B0-6B4E59597E0A}"/>
              </a:ext>
            </a:extLst>
          </p:cNvPr>
          <p:cNvSpPr>
            <a:spLocks noGrp="1"/>
          </p:cNvSpPr>
          <p:nvPr>
            <p:ph type="body" idx="1"/>
          </p:nvPr>
        </p:nvSpPr>
        <p:spPr/>
        <p:txBody>
          <a:bodyPr/>
          <a:lstStyle/>
          <a:p>
            <a:r>
              <a:rPr lang="en-US" dirty="0"/>
              <a:t>Chapter08.pdf slide 17, Book Chapter 8 pg. 13</a:t>
            </a:r>
          </a:p>
        </p:txBody>
      </p:sp>
      <p:sp>
        <p:nvSpPr>
          <p:cNvPr id="4" name="Slide Number Placeholder 3">
            <a:extLst>
              <a:ext uri="{FF2B5EF4-FFF2-40B4-BE49-F238E27FC236}">
                <a16:creationId xmlns:a16="http://schemas.microsoft.com/office/drawing/2014/main" id="{6409898E-7680-8AD5-5F24-10CC77F354D9}"/>
              </a:ext>
            </a:extLst>
          </p:cNvPr>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1855789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2DD83-EF4C-FE47-8CAD-C1F9DB69B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B66DF-B4F6-60A9-C711-008C8763A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A5333-D955-FC8A-C9F1-A4217CFFC4FF}"/>
              </a:ext>
            </a:extLst>
          </p:cNvPr>
          <p:cNvSpPr>
            <a:spLocks noGrp="1"/>
          </p:cNvSpPr>
          <p:nvPr>
            <p:ph type="body" idx="1"/>
          </p:nvPr>
        </p:nvSpPr>
        <p:spPr/>
        <p:txBody>
          <a:bodyPr/>
          <a:lstStyle/>
          <a:p>
            <a:r>
              <a:rPr lang="en-US" dirty="0"/>
              <a:t>Chapter08.pdf slide 17, Book Chapter 8 pg. 13, Chapter09.pdf slide 44</a:t>
            </a:r>
          </a:p>
        </p:txBody>
      </p:sp>
      <p:sp>
        <p:nvSpPr>
          <p:cNvPr id="4" name="Slide Number Placeholder 3">
            <a:extLst>
              <a:ext uri="{FF2B5EF4-FFF2-40B4-BE49-F238E27FC236}">
                <a16:creationId xmlns:a16="http://schemas.microsoft.com/office/drawing/2014/main" id="{B6F90BF2-50BA-5D56-A48A-E95D6CBCF9D9}"/>
              </a:ext>
            </a:extLst>
          </p:cNvPr>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801973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F81B7-7E79-7A1E-1A92-3C95B7B30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D4CFF0-3585-039B-9790-EB7E9B96A2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C8023-CFED-F047-EC9E-9C5DDD163BF1}"/>
              </a:ext>
            </a:extLst>
          </p:cNvPr>
          <p:cNvSpPr>
            <a:spLocks noGrp="1"/>
          </p:cNvSpPr>
          <p:nvPr>
            <p:ph type="body" idx="1"/>
          </p:nvPr>
        </p:nvSpPr>
        <p:spPr/>
        <p:txBody>
          <a:bodyPr/>
          <a:lstStyle/>
          <a:p>
            <a:r>
              <a:rPr lang="en-US" dirty="0"/>
              <a:t>Copied from Chapter08.pdf slide 23, color added</a:t>
            </a:r>
          </a:p>
          <a:p>
            <a:endParaRPr lang="en-US" dirty="0"/>
          </a:p>
          <a:p>
            <a:r>
              <a:rPr lang="en-US" dirty="0"/>
              <a:t>- “Equality symbol signifies that two terms refer to the same object” (Book Chapter 8 pg. 14)</a:t>
            </a:r>
          </a:p>
        </p:txBody>
      </p:sp>
      <p:sp>
        <p:nvSpPr>
          <p:cNvPr id="4" name="Slide Number Placeholder 3">
            <a:extLst>
              <a:ext uri="{FF2B5EF4-FFF2-40B4-BE49-F238E27FC236}">
                <a16:creationId xmlns:a16="http://schemas.microsoft.com/office/drawing/2014/main" id="{75EC15D2-F229-C9A0-8F73-957650593739}"/>
              </a:ext>
            </a:extLst>
          </p:cNvPr>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1951628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60636-E25F-AC79-822B-B678C8449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264B0-7601-5D00-2A6B-3F95321CC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CD43E1-CB80-BF8D-ECF9-BC37EF4AEC53}"/>
              </a:ext>
            </a:extLst>
          </p:cNvPr>
          <p:cNvSpPr>
            <a:spLocks noGrp="1"/>
          </p:cNvSpPr>
          <p:nvPr>
            <p:ph type="body" idx="1"/>
          </p:nvPr>
        </p:nvSpPr>
        <p:spPr/>
        <p:txBody>
          <a:bodyPr/>
          <a:lstStyle/>
          <a:p>
            <a:r>
              <a:rPr lang="en-US" dirty="0"/>
              <a:t>Chapter08.pdf slide 24, Book Chapter 8 pgs. 15-16</a:t>
            </a:r>
          </a:p>
        </p:txBody>
      </p:sp>
      <p:sp>
        <p:nvSpPr>
          <p:cNvPr id="4" name="Slide Number Placeholder 3">
            <a:extLst>
              <a:ext uri="{FF2B5EF4-FFF2-40B4-BE49-F238E27FC236}">
                <a16:creationId xmlns:a16="http://schemas.microsoft.com/office/drawing/2014/main" id="{1F1CF008-0BEC-23E7-9C10-C28B4A898E71}"/>
              </a:ext>
            </a:extLst>
          </p:cNvPr>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3693691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5F583-8193-4972-8715-FD6F24466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600D4-4583-0251-923C-EAD0584F7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65C6C-715E-8F1C-5763-D8C547D91BAD}"/>
              </a:ext>
            </a:extLst>
          </p:cNvPr>
          <p:cNvSpPr>
            <a:spLocks noGrp="1"/>
          </p:cNvSpPr>
          <p:nvPr>
            <p:ph type="body" idx="1"/>
          </p:nvPr>
        </p:nvSpPr>
        <p:spPr/>
        <p:txBody>
          <a:bodyPr/>
          <a:lstStyle/>
          <a:p>
            <a:r>
              <a:rPr lang="en-US" dirty="0"/>
              <a:t>Book Chapter 8 pg. 16</a:t>
            </a:r>
          </a:p>
        </p:txBody>
      </p:sp>
      <p:sp>
        <p:nvSpPr>
          <p:cNvPr id="4" name="Slide Number Placeholder 3">
            <a:extLst>
              <a:ext uri="{FF2B5EF4-FFF2-40B4-BE49-F238E27FC236}">
                <a16:creationId xmlns:a16="http://schemas.microsoft.com/office/drawing/2014/main" id="{8E9E10B6-9630-B33D-9867-5A99D3AB7156}"/>
              </a:ext>
            </a:extLst>
          </p:cNvPr>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618008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2AE7E-C98B-7887-B143-652560FA05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0F4B3-0D29-31F2-ADCE-04B01E1108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70E76-F97F-14FB-B4B9-DDEAC167EBE4}"/>
              </a:ext>
            </a:extLst>
          </p:cNvPr>
          <p:cNvSpPr>
            <a:spLocks noGrp="1"/>
          </p:cNvSpPr>
          <p:nvPr>
            <p:ph type="body" idx="1"/>
          </p:nvPr>
        </p:nvSpPr>
        <p:spPr/>
        <p:txBody>
          <a:bodyPr/>
          <a:lstStyle/>
          <a:p>
            <a:r>
              <a:rPr lang="en-US" dirty="0"/>
              <a:t>Chapter08.pdf slides 18-22, Book Chapter 8 pgs. 16-17</a:t>
            </a:r>
          </a:p>
        </p:txBody>
      </p:sp>
      <p:sp>
        <p:nvSpPr>
          <p:cNvPr id="4" name="Slide Number Placeholder 3">
            <a:extLst>
              <a:ext uri="{FF2B5EF4-FFF2-40B4-BE49-F238E27FC236}">
                <a16:creationId xmlns:a16="http://schemas.microsoft.com/office/drawing/2014/main" id="{A909862F-0AD5-DFD2-53D6-868031081CF5}"/>
              </a:ext>
            </a:extLst>
          </p:cNvPr>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402292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5E394-693C-5E4E-C110-5F82E40F5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DF7C6-6239-F547-F7B1-A8569B82BB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A45703-BF87-AA47-0631-24685133F8A9}"/>
              </a:ext>
            </a:extLst>
          </p:cNvPr>
          <p:cNvSpPr>
            <a:spLocks noGrp="1"/>
          </p:cNvSpPr>
          <p:nvPr>
            <p:ph type="body" idx="1"/>
          </p:nvPr>
        </p:nvSpPr>
        <p:spPr/>
        <p:txBody>
          <a:bodyPr/>
          <a:lstStyle/>
          <a:p>
            <a:r>
              <a:rPr lang="en-US" dirty="0"/>
              <a:t>Chapter08.pdf slide 4</a:t>
            </a:r>
          </a:p>
          <a:p>
            <a:endParaRPr lang="en-US" dirty="0"/>
          </a:p>
          <a:p>
            <a:r>
              <a:rPr lang="en-US" dirty="0"/>
              <a:t>- Notable that objects can have attributes that relations/functions can act upon!</a:t>
            </a:r>
          </a:p>
        </p:txBody>
      </p:sp>
      <p:sp>
        <p:nvSpPr>
          <p:cNvPr id="4" name="Slide Number Placeholder 3">
            <a:extLst>
              <a:ext uri="{FF2B5EF4-FFF2-40B4-BE49-F238E27FC236}">
                <a16:creationId xmlns:a16="http://schemas.microsoft.com/office/drawing/2014/main" id="{96103034-B7D6-9CE2-89FE-BE726B5E4C23}"/>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950004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2F862-C400-B5E8-A75C-3362F3CDDF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FD5200-EDD4-073A-76FD-81C3EB21E4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92510B-66AB-5D46-F975-355564A59971}"/>
              </a:ext>
            </a:extLst>
          </p:cNvPr>
          <p:cNvSpPr>
            <a:spLocks noGrp="1"/>
          </p:cNvSpPr>
          <p:nvPr>
            <p:ph type="body" idx="1"/>
          </p:nvPr>
        </p:nvSpPr>
        <p:spPr/>
        <p:txBody>
          <a:bodyPr/>
          <a:lstStyle/>
          <a:p>
            <a:r>
              <a:rPr lang="en-US" dirty="0"/>
              <a:t>Chapter07.pdf slide 36, Chapter08.pdf slide 26</a:t>
            </a:r>
          </a:p>
          <a:p>
            <a:endParaRPr lang="en-US" dirty="0"/>
          </a:p>
          <a:p>
            <a:r>
              <a:rPr lang="en-US" dirty="0"/>
              <a:t>- First Order Logic makes our lives much simpler, and allows us to represent more complex ideas with relative ease</a:t>
            </a:r>
          </a:p>
        </p:txBody>
      </p:sp>
      <p:sp>
        <p:nvSpPr>
          <p:cNvPr id="4" name="Slide Number Placeholder 3">
            <a:extLst>
              <a:ext uri="{FF2B5EF4-FFF2-40B4-BE49-F238E27FC236}">
                <a16:creationId xmlns:a16="http://schemas.microsoft.com/office/drawing/2014/main" id="{C43573A4-A36C-FCFC-AA11-7D08034D1775}"/>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554946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0C5B9-2BAA-8ABE-A8C2-C03F5B146F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62D0B-1604-9EE5-FAB7-8C35A0E7CC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662C4-02DE-062C-A75E-7D9011FA5678}"/>
              </a:ext>
            </a:extLst>
          </p:cNvPr>
          <p:cNvSpPr>
            <a:spLocks noGrp="1"/>
          </p:cNvSpPr>
          <p:nvPr>
            <p:ph type="body" idx="1"/>
          </p:nvPr>
        </p:nvSpPr>
        <p:spPr/>
        <p:txBody>
          <a:bodyPr/>
          <a:lstStyle/>
          <a:p>
            <a:r>
              <a:rPr lang="en-US" dirty="0"/>
              <a:t>Chapter08.pdf slide 5</a:t>
            </a:r>
          </a:p>
        </p:txBody>
      </p:sp>
      <p:sp>
        <p:nvSpPr>
          <p:cNvPr id="4" name="Slide Number Placeholder 3">
            <a:extLst>
              <a:ext uri="{FF2B5EF4-FFF2-40B4-BE49-F238E27FC236}">
                <a16:creationId xmlns:a16="http://schemas.microsoft.com/office/drawing/2014/main" id="{6F1F959D-8504-8C1D-8B5C-59F0FE29A8DD}"/>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573467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Chapter08.pdf slide 6, Book Chapter 8 pgs. 7-8</a:t>
            </a:r>
          </a:p>
          <a:p>
            <a:endParaRPr lang="en-US" dirty="0"/>
          </a:p>
          <a:p>
            <a:r>
              <a:rPr lang="en-US" dirty="0"/>
              <a:t>- Note that just like in proposition logic, we have literals (both positive and negative) made from symbols.</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75285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FBB41-9252-3F37-8E97-B2B9A7CEB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6694F1-3CA0-89EF-6892-0866C8120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235FC-D7B9-C64C-9964-536CB532E7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Chapter08.pdf slide 6, Book Chapter 8 pgs. 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Objects could be </a:t>
            </a:r>
            <a:r>
              <a:rPr lang="en-US" dirty="0" err="1"/>
              <a:t>KingJohn</a:t>
            </a:r>
            <a:r>
              <a:rPr lang="en-US" dirty="0"/>
              <a:t>, Richard, Crown, etc.</a:t>
            </a:r>
          </a:p>
          <a:p>
            <a:r>
              <a:rPr lang="en-US" dirty="0"/>
              <a:t>- Relations can be greater/lesser than, is someone a brother of someone else</a:t>
            </a:r>
          </a:p>
          <a:p>
            <a:r>
              <a:rPr lang="en-US" dirty="0"/>
              <a:t>- Functions can be anything, square root of, get adjacent squares, etc.</a:t>
            </a:r>
          </a:p>
        </p:txBody>
      </p:sp>
      <p:sp>
        <p:nvSpPr>
          <p:cNvPr id="4" name="Slide Number Placeholder 3">
            <a:extLst>
              <a:ext uri="{FF2B5EF4-FFF2-40B4-BE49-F238E27FC236}">
                <a16:creationId xmlns:a16="http://schemas.microsoft.com/office/drawing/2014/main" id="{A1A42432-FE3B-39F4-6169-657C8FE90D51}"/>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89988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Chapter08.pdf slides 6-9, Book Chapter 8 pgs. 7-10</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291711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55B35-5AE4-42E0-73DA-249C0BDF8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8892A-26ED-59A9-5D80-40282C4A9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3D3C40-5EE9-D7FD-5CBA-28E5CDD6F668}"/>
              </a:ext>
            </a:extLst>
          </p:cNvPr>
          <p:cNvSpPr>
            <a:spLocks noGrp="1"/>
          </p:cNvSpPr>
          <p:nvPr>
            <p:ph type="body" idx="1"/>
          </p:nvPr>
        </p:nvSpPr>
        <p:spPr/>
        <p:txBody>
          <a:bodyPr/>
          <a:lstStyle/>
          <a:p>
            <a:r>
              <a:rPr lang="en-US" dirty="0"/>
              <a:t>Chapter08.pdf slides 7-8, Book Chapter 8 pg. 10</a:t>
            </a:r>
          </a:p>
        </p:txBody>
      </p:sp>
      <p:sp>
        <p:nvSpPr>
          <p:cNvPr id="4" name="Slide Number Placeholder 3">
            <a:extLst>
              <a:ext uri="{FF2B5EF4-FFF2-40B4-BE49-F238E27FC236}">
                <a16:creationId xmlns:a16="http://schemas.microsoft.com/office/drawing/2014/main" id="{6D3D63CA-4C8E-0AE2-EF31-32CC231F86E9}"/>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857541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28.gif"/><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customXml" Target="../ink/ink2.xml"/><Relationship Id="rId12"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39.png"/><Relationship Id="rId5" Type="http://schemas.openxmlformats.org/officeDocument/2006/relationships/customXml" Target="../ink/ink1.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customXml" Target="../ink/ink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3.png"/><Relationship Id="rId7" Type="http://schemas.openxmlformats.org/officeDocument/2006/relationships/customXml" Target="../ink/ink5.xml"/><Relationship Id="rId12"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5.png"/><Relationship Id="rId5" Type="http://schemas.openxmlformats.org/officeDocument/2006/relationships/customXml" Target="../ink/ink4.xml"/><Relationship Id="rId10" Type="http://schemas.openxmlformats.org/officeDocument/2006/relationships/image" Target="../media/image38.png"/><Relationship Id="rId4" Type="http://schemas.openxmlformats.org/officeDocument/2006/relationships/image" Target="../media/image44.png"/><Relationship Id="rId9" Type="http://schemas.openxmlformats.org/officeDocument/2006/relationships/customXml" Target="../ink/ink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latin typeface="Heebo Medium" pitchFamily="2" charset="-79"/>
                <a:cs typeface="Heebo Medium" pitchFamily="2" charset="-79"/>
              </a:rPr>
              <a:t>Artificial intelligence</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First-Order Logic</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D54E7-D408-78FE-C039-89D8FADBC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11BF9-B076-DBE1-BB63-E3306C7F5DCE}"/>
              </a:ext>
            </a:extLst>
          </p:cNvPr>
          <p:cNvSpPr>
            <a:spLocks noGrp="1"/>
          </p:cNvSpPr>
          <p:nvPr>
            <p:ph type="ctrTitle"/>
          </p:nvPr>
        </p:nvSpPr>
        <p:spPr>
          <a:xfrm>
            <a:off x="6991350" y="2148840"/>
            <a:ext cx="4179570" cy="1715531"/>
          </a:xfrm>
        </p:spPr>
        <p:txBody>
          <a:bodyPr/>
          <a:lstStyle/>
          <a:p>
            <a:r>
              <a:rPr lang="en-US" dirty="0"/>
              <a:t>FOL Syntax &amp; Semantics</a:t>
            </a:r>
          </a:p>
        </p:txBody>
      </p:sp>
      <p:sp>
        <p:nvSpPr>
          <p:cNvPr id="3" name="Subtitle 2">
            <a:extLst>
              <a:ext uri="{FF2B5EF4-FFF2-40B4-BE49-F238E27FC236}">
                <a16:creationId xmlns:a16="http://schemas.microsoft.com/office/drawing/2014/main" id="{F03A0D71-EB62-EC58-A590-664A03717928}"/>
              </a:ext>
            </a:extLst>
          </p:cNvPr>
          <p:cNvSpPr>
            <a:spLocks noGrp="1"/>
          </p:cNvSpPr>
          <p:nvPr>
            <p:ph type="subTitle" idx="1"/>
          </p:nvPr>
        </p:nvSpPr>
        <p:spPr>
          <a:xfrm>
            <a:off x="6991350" y="3962003"/>
            <a:ext cx="4179570" cy="365125"/>
          </a:xfrm>
        </p:spPr>
        <p:txBody>
          <a:bodyPr/>
          <a:lstStyle/>
          <a:p>
            <a:r>
              <a:rPr lang="en-US" dirty="0"/>
              <a:t>Speaking in the first order</a:t>
            </a:r>
          </a:p>
        </p:txBody>
      </p:sp>
    </p:spTree>
    <p:extLst>
      <p:ext uri="{BB962C8B-B14F-4D97-AF65-F5344CB8AC3E}">
        <p14:creationId xmlns:p14="http://schemas.microsoft.com/office/powerpoint/2010/main" val="819135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D2ADE-FBEC-0896-422F-CC49F94758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2FC14-C2D4-A459-3E1D-2EFBCAB8BC22}"/>
              </a:ext>
            </a:extLst>
          </p:cNvPr>
          <p:cNvSpPr>
            <a:spLocks noGrp="1"/>
          </p:cNvSpPr>
          <p:nvPr>
            <p:ph type="title"/>
          </p:nvPr>
        </p:nvSpPr>
        <p:spPr>
          <a:xfrm>
            <a:off x="1289825" y="830689"/>
            <a:ext cx="9612350" cy="847413"/>
          </a:xfrm>
        </p:spPr>
        <p:txBody>
          <a:bodyPr>
            <a:normAutofit/>
          </a:bodyPr>
          <a:lstStyle/>
          <a:p>
            <a:r>
              <a:rPr lang="en-US" dirty="0"/>
              <a:t>A Grand Fantastic Point of View</a:t>
            </a:r>
          </a:p>
        </p:txBody>
      </p:sp>
      <p:sp>
        <p:nvSpPr>
          <p:cNvPr id="24" name="Footer Placeholder 23">
            <a:extLst>
              <a:ext uri="{FF2B5EF4-FFF2-40B4-BE49-F238E27FC236}">
                <a16:creationId xmlns:a16="http://schemas.microsoft.com/office/drawing/2014/main" id="{E9049EC3-B47F-98FF-3060-C5DA62BB6A4B}"/>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25" name="Slide Number Placeholder 24">
            <a:extLst>
              <a:ext uri="{FF2B5EF4-FFF2-40B4-BE49-F238E27FC236}">
                <a16:creationId xmlns:a16="http://schemas.microsoft.com/office/drawing/2014/main" id="{F19995E8-BFE9-937B-3E16-FA60338206E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4" name="TextBox 3">
            <a:extLst>
              <a:ext uri="{FF2B5EF4-FFF2-40B4-BE49-F238E27FC236}">
                <a16:creationId xmlns:a16="http://schemas.microsoft.com/office/drawing/2014/main" id="{F276DB75-912C-1861-1146-E00B485B8041}"/>
              </a:ext>
            </a:extLst>
          </p:cNvPr>
          <p:cNvSpPr txBox="1"/>
          <p:nvPr/>
        </p:nvSpPr>
        <p:spPr>
          <a:xfrm>
            <a:off x="1830805" y="1804098"/>
            <a:ext cx="8530389" cy="3785652"/>
          </a:xfrm>
          <a:prstGeom prst="rect">
            <a:avLst/>
          </a:prstGeom>
          <a:noFill/>
        </p:spPr>
        <p:txBody>
          <a:bodyPr wrap="square" rtlCol="0">
            <a:spAutoFit/>
          </a:bodyPr>
          <a:lstStyle/>
          <a:p>
            <a:pPr marL="457200" indent="-457200">
              <a:buFont typeface="Arial" panose="020B0604020202020204" pitchFamily="34" charset="0"/>
              <a:buChar char="•"/>
            </a:pPr>
            <a:r>
              <a:rPr lang="en-US" sz="3200" dirty="0"/>
              <a:t>FOL expands from and adds to propositional logic syntax!</a:t>
            </a:r>
          </a:p>
          <a:p>
            <a:pPr marL="457200" indent="-457200">
              <a:buFont typeface="Arial" panose="020B0604020202020204" pitchFamily="34" charset="0"/>
              <a:buChar char="•"/>
            </a:pPr>
            <a:r>
              <a:rPr lang="en-US" sz="3200" b="1" dirty="0"/>
              <a:t>Symbols </a:t>
            </a:r>
            <a:r>
              <a:rPr lang="en-US" sz="3200" dirty="0"/>
              <a:t>are expanded from propositional logic to:</a:t>
            </a:r>
          </a:p>
          <a:p>
            <a:pPr marL="914400" lvl="1" indent="-457200">
              <a:buFont typeface="Arial" panose="020B0604020202020204" pitchFamily="34" charset="0"/>
              <a:buChar char="•"/>
            </a:pPr>
            <a:r>
              <a:rPr lang="en-US" sz="2800" b="1" dirty="0"/>
              <a:t>Constants</a:t>
            </a:r>
            <a:r>
              <a:rPr lang="en-US" sz="2800" dirty="0"/>
              <a:t> – Objects</a:t>
            </a:r>
            <a:endParaRPr lang="en-US" sz="2800" b="1" dirty="0"/>
          </a:p>
          <a:p>
            <a:pPr marL="914400" lvl="1" indent="-457200">
              <a:buFont typeface="Arial" panose="020B0604020202020204" pitchFamily="34" charset="0"/>
              <a:buChar char="•"/>
            </a:pPr>
            <a:r>
              <a:rPr lang="en-US" sz="2800" b="1" dirty="0"/>
              <a:t>Predicates</a:t>
            </a:r>
            <a:r>
              <a:rPr lang="en-US" sz="2800" dirty="0"/>
              <a:t> – Relations (always maps to T/F)</a:t>
            </a:r>
            <a:endParaRPr lang="en-US" sz="2800" b="1" dirty="0"/>
          </a:p>
          <a:p>
            <a:pPr marL="914400" lvl="1" indent="-457200">
              <a:buFont typeface="Arial" panose="020B0604020202020204" pitchFamily="34" charset="0"/>
              <a:buChar char="•"/>
            </a:pPr>
            <a:r>
              <a:rPr lang="en-US" sz="2800" b="1" dirty="0"/>
              <a:t>Functions</a:t>
            </a:r>
            <a:r>
              <a:rPr lang="en-US" sz="2800" dirty="0"/>
              <a:t> – Functions (can return objects, T/F, etc.)</a:t>
            </a:r>
          </a:p>
        </p:txBody>
      </p:sp>
    </p:spTree>
    <p:extLst>
      <p:ext uri="{BB962C8B-B14F-4D97-AF65-F5344CB8AC3E}">
        <p14:creationId xmlns:p14="http://schemas.microsoft.com/office/powerpoint/2010/main" val="3647607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A95F3-0A45-1F51-7217-E0D73A6AE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7FDA7-99C2-A29F-15C6-724E1D2204A7}"/>
              </a:ext>
            </a:extLst>
          </p:cNvPr>
          <p:cNvSpPr>
            <a:spLocks noGrp="1"/>
          </p:cNvSpPr>
          <p:nvPr>
            <p:ph type="title"/>
          </p:nvPr>
        </p:nvSpPr>
        <p:spPr>
          <a:xfrm>
            <a:off x="1289825" y="553689"/>
            <a:ext cx="9612350" cy="847413"/>
          </a:xfrm>
        </p:spPr>
        <p:txBody>
          <a:bodyPr>
            <a:normAutofit/>
          </a:bodyPr>
          <a:lstStyle/>
          <a:p>
            <a:r>
              <a:rPr lang="en-US" dirty="0"/>
              <a:t>Symbols vs. The Cooler Symbols</a:t>
            </a:r>
          </a:p>
        </p:txBody>
      </p:sp>
      <p:sp>
        <p:nvSpPr>
          <p:cNvPr id="24" name="Footer Placeholder 23">
            <a:extLst>
              <a:ext uri="{FF2B5EF4-FFF2-40B4-BE49-F238E27FC236}">
                <a16:creationId xmlns:a16="http://schemas.microsoft.com/office/drawing/2014/main" id="{D3B22DF5-931D-E13C-2E1A-AD34ECFE0BF8}"/>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25" name="Slide Number Placeholder 24">
            <a:extLst>
              <a:ext uri="{FF2B5EF4-FFF2-40B4-BE49-F238E27FC236}">
                <a16:creationId xmlns:a16="http://schemas.microsoft.com/office/drawing/2014/main" id="{10577633-1D19-B48E-3C66-C8B70EFCF2F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grpSp>
        <p:nvGrpSpPr>
          <p:cNvPr id="19" name="Group 18">
            <a:extLst>
              <a:ext uri="{FF2B5EF4-FFF2-40B4-BE49-F238E27FC236}">
                <a16:creationId xmlns:a16="http://schemas.microsoft.com/office/drawing/2014/main" id="{95387367-469C-9D7C-0D31-B50D83890B3B}"/>
              </a:ext>
            </a:extLst>
          </p:cNvPr>
          <p:cNvGrpSpPr/>
          <p:nvPr/>
        </p:nvGrpSpPr>
        <p:grpSpPr>
          <a:xfrm>
            <a:off x="578651" y="1958290"/>
            <a:ext cx="11034698" cy="3840871"/>
            <a:chOff x="640468" y="1958290"/>
            <a:chExt cx="11034698" cy="3840871"/>
          </a:xfrm>
        </p:grpSpPr>
        <p:sp>
          <p:nvSpPr>
            <p:cNvPr id="3" name="TextBox 2">
              <a:extLst>
                <a:ext uri="{FF2B5EF4-FFF2-40B4-BE49-F238E27FC236}">
                  <a16:creationId xmlns:a16="http://schemas.microsoft.com/office/drawing/2014/main" id="{0CCF1EAF-731B-F705-12F1-692547F27749}"/>
                </a:ext>
              </a:extLst>
            </p:cNvPr>
            <p:cNvSpPr txBox="1"/>
            <p:nvPr/>
          </p:nvSpPr>
          <p:spPr>
            <a:xfrm>
              <a:off x="640468" y="3137458"/>
              <a:ext cx="3008244" cy="923330"/>
            </a:xfrm>
            <a:prstGeom prst="rect">
              <a:avLst/>
            </a:prstGeom>
            <a:noFill/>
          </p:spPr>
          <p:txBody>
            <a:bodyPr wrap="square" rtlCol="0">
              <a:spAutoFit/>
            </a:bodyPr>
            <a:lstStyle/>
            <a:p>
              <a:r>
                <a:rPr lang="en-US" b="1" dirty="0"/>
                <a:t>Propositional Logic Symbols</a:t>
              </a:r>
            </a:p>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A = true</a:t>
              </a:r>
            </a:p>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B = false</a:t>
              </a:r>
            </a:p>
          </p:txBody>
        </p:sp>
        <p:sp>
          <p:nvSpPr>
            <p:cNvPr id="4" name="TextBox 3">
              <a:extLst>
                <a:ext uri="{FF2B5EF4-FFF2-40B4-BE49-F238E27FC236}">
                  <a16:creationId xmlns:a16="http://schemas.microsoft.com/office/drawing/2014/main" id="{2778E072-BE92-D60B-E9FF-91373426316D}"/>
                </a:ext>
              </a:extLst>
            </p:cNvPr>
            <p:cNvSpPr txBox="1"/>
            <p:nvPr/>
          </p:nvSpPr>
          <p:spPr>
            <a:xfrm>
              <a:off x="4667027" y="1958290"/>
              <a:ext cx="5585791" cy="923330"/>
            </a:xfrm>
            <a:prstGeom prst="rect">
              <a:avLst/>
            </a:prstGeom>
            <a:noFill/>
          </p:spPr>
          <p:txBody>
            <a:bodyPr wrap="square" rtlCol="0">
              <a:spAutoFit/>
            </a:bodyPr>
            <a:lstStyle/>
            <a:p>
              <a:r>
                <a:rPr lang="en-US" b="1" dirty="0"/>
                <a:t>FOL Objects</a:t>
              </a:r>
            </a:p>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John = {Attributes={Person, King, …}, Brother={Richard}}</a:t>
              </a:r>
            </a:p>
          </p:txBody>
        </p:sp>
        <p:sp>
          <p:nvSpPr>
            <p:cNvPr id="5" name="TextBox 4">
              <a:extLst>
                <a:ext uri="{FF2B5EF4-FFF2-40B4-BE49-F238E27FC236}">
                  <a16:creationId xmlns:a16="http://schemas.microsoft.com/office/drawing/2014/main" id="{92547A7D-5667-A51C-B761-66DBC7F61EBC}"/>
                </a:ext>
              </a:extLst>
            </p:cNvPr>
            <p:cNvSpPr txBox="1"/>
            <p:nvPr/>
          </p:nvSpPr>
          <p:spPr>
            <a:xfrm>
              <a:off x="4667027" y="3140061"/>
              <a:ext cx="5585791" cy="923330"/>
            </a:xfrm>
            <a:prstGeom prst="rect">
              <a:avLst/>
            </a:prstGeom>
            <a:noFill/>
          </p:spPr>
          <p:txBody>
            <a:bodyPr wrap="square" rtlCol="0">
              <a:spAutoFit/>
            </a:bodyPr>
            <a:lstStyle/>
            <a:p>
              <a:r>
                <a:rPr lang="en-US" b="1" dirty="0"/>
                <a:t>FOL Predicates</a:t>
              </a:r>
            </a:p>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3 &gt; 2 = true</a:t>
              </a:r>
            </a:p>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2 &gt; 3 = false</a:t>
              </a:r>
            </a:p>
          </p:txBody>
        </p:sp>
        <p:sp>
          <p:nvSpPr>
            <p:cNvPr id="6" name="TextBox 5">
              <a:extLst>
                <a:ext uri="{FF2B5EF4-FFF2-40B4-BE49-F238E27FC236}">
                  <a16:creationId xmlns:a16="http://schemas.microsoft.com/office/drawing/2014/main" id="{820B9D07-1E3D-2020-1811-16C2FD7842DF}"/>
                </a:ext>
              </a:extLst>
            </p:cNvPr>
            <p:cNvSpPr txBox="1"/>
            <p:nvPr/>
          </p:nvSpPr>
          <p:spPr>
            <a:xfrm>
              <a:off x="4667027" y="4321833"/>
              <a:ext cx="5585791" cy="1477328"/>
            </a:xfrm>
            <a:prstGeom prst="rect">
              <a:avLst/>
            </a:prstGeom>
            <a:noFill/>
          </p:spPr>
          <p:txBody>
            <a:bodyPr wrap="square" rtlCol="0">
              <a:spAutoFit/>
            </a:bodyPr>
            <a:lstStyle/>
            <a:p>
              <a:r>
                <a:rPr lang="en-US" b="1" dirty="0"/>
                <a:t>FOL Functions</a:t>
              </a:r>
            </a:p>
            <a:p>
              <a:pPr marL="285750" indent="-285750">
                <a:buFont typeface="Arial" panose="020B0604020202020204" pitchFamily="34" charset="0"/>
                <a:buChar char="•"/>
              </a:pPr>
              <a:r>
                <a:rPr lang="en-US" dirty="0" err="1">
                  <a:latin typeface="Cascadia Code" panose="020B0609020000020004" pitchFamily="49" charset="0"/>
                  <a:cs typeface="Cascadia Code" panose="020B0609020000020004" pitchFamily="49" charset="0"/>
                </a:rPr>
                <a:t>IsEven</a:t>
              </a:r>
              <a:r>
                <a:rPr lang="en-US" dirty="0">
                  <a:latin typeface="Cascadia Code" panose="020B0609020000020004" pitchFamily="49" charset="0"/>
                  <a:cs typeface="Cascadia Code" panose="020B0609020000020004" pitchFamily="49" charset="0"/>
                </a:rPr>
                <a:t>(x) = x % 2 == 0</a:t>
              </a:r>
            </a:p>
            <a:p>
              <a:pPr marL="285750" indent="-285750">
                <a:buFont typeface="Arial" panose="020B0604020202020204" pitchFamily="34" charset="0"/>
                <a:buChar char="•"/>
              </a:pPr>
              <a:r>
                <a:rPr lang="en-US" dirty="0" err="1">
                  <a:latin typeface="Cascadia Code" panose="020B0609020000020004" pitchFamily="49" charset="0"/>
                  <a:cs typeface="Cascadia Code" panose="020B0609020000020004" pitchFamily="49" charset="0"/>
                </a:rPr>
                <a:t>NumOfAttributes</a:t>
              </a:r>
              <a:r>
                <a:rPr lang="en-US" dirty="0">
                  <a:latin typeface="Cascadia Code" panose="020B0609020000020004" pitchFamily="49" charset="0"/>
                  <a:cs typeface="Cascadia Code" panose="020B0609020000020004" pitchFamily="49" charset="0"/>
                </a:rPr>
                <a:t>(x) = </a:t>
              </a:r>
              <a:r>
                <a:rPr lang="en-US" dirty="0" err="1">
                  <a:latin typeface="Cascadia Code" panose="020B0609020000020004" pitchFamily="49" charset="0"/>
                  <a:cs typeface="Cascadia Code" panose="020B0609020000020004" pitchFamily="49" charset="0"/>
                </a:rPr>
                <a:t>len</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x.Attributes</a:t>
              </a:r>
              <a:r>
                <a:rPr lang="en-US" dirty="0">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∀x, y </a:t>
              </a:r>
              <a:r>
                <a:rPr lang="en-US" dirty="0" err="1">
                  <a:latin typeface="Cascadia Code" panose="020B0609020000020004" pitchFamily="49" charset="0"/>
                  <a:cs typeface="Cascadia Code" panose="020B0609020000020004" pitchFamily="49" charset="0"/>
                </a:rPr>
                <a:t>HaveAChild</a:t>
              </a:r>
              <a:r>
                <a:rPr lang="en-US" dirty="0">
                  <a:latin typeface="Cascadia Code" panose="020B0609020000020004" pitchFamily="49" charset="0"/>
                  <a:cs typeface="Cascadia Code" panose="020B0609020000020004" pitchFamily="49" charset="0"/>
                </a:rPr>
                <a:t>(x, y) ⇔ </a:t>
              </a:r>
              <a:br>
                <a:rPr lang="en-US" dirty="0">
                  <a:latin typeface="Cascadia Code" panose="020B0609020000020004" pitchFamily="49" charset="0"/>
                  <a:cs typeface="Cascadia Code" panose="020B0609020000020004" pitchFamily="49" charset="0"/>
                </a:rPr>
              </a:br>
              <a:r>
                <a:rPr lang="en-US" dirty="0">
                  <a:latin typeface="Cascadia Code" panose="020B0609020000020004" pitchFamily="49" charset="0"/>
                  <a:cs typeface="Cascadia Code" panose="020B0609020000020004" pitchFamily="49" charset="0"/>
                </a:rPr>
                <a:t>∃z Parent(x, z) ∧ Parent(y, z)</a:t>
              </a:r>
            </a:p>
          </p:txBody>
        </p:sp>
        <p:cxnSp>
          <p:nvCxnSpPr>
            <p:cNvPr id="8" name="Straight Arrow Connector 7">
              <a:extLst>
                <a:ext uri="{FF2B5EF4-FFF2-40B4-BE49-F238E27FC236}">
                  <a16:creationId xmlns:a16="http://schemas.microsoft.com/office/drawing/2014/main" id="{925CDADA-0F34-8C4F-3A6D-356F1502939D}"/>
                </a:ext>
              </a:extLst>
            </p:cNvPr>
            <p:cNvCxnSpPr>
              <a:stCxn id="3" idx="3"/>
              <a:endCxn id="4" idx="1"/>
            </p:cNvCxnSpPr>
            <p:nvPr/>
          </p:nvCxnSpPr>
          <p:spPr>
            <a:xfrm flipV="1">
              <a:off x="3648712" y="2419955"/>
              <a:ext cx="1018315" cy="117916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52941C7D-000D-0ECC-02A1-E8BE9AA36CD8}"/>
                </a:ext>
              </a:extLst>
            </p:cNvPr>
            <p:cNvCxnSpPr>
              <a:cxnSpLocks/>
              <a:stCxn id="3" idx="3"/>
              <a:endCxn id="5" idx="1"/>
            </p:cNvCxnSpPr>
            <p:nvPr/>
          </p:nvCxnSpPr>
          <p:spPr>
            <a:xfrm>
              <a:off x="3648712" y="3599123"/>
              <a:ext cx="1018315" cy="2603"/>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D0D2271-BFA1-5A8E-1D73-A88C795AF4B8}"/>
                </a:ext>
              </a:extLst>
            </p:cNvPr>
            <p:cNvCxnSpPr>
              <a:cxnSpLocks/>
              <a:stCxn id="3" idx="3"/>
              <a:endCxn id="6" idx="1"/>
            </p:cNvCxnSpPr>
            <p:nvPr/>
          </p:nvCxnSpPr>
          <p:spPr>
            <a:xfrm>
              <a:off x="3648712" y="3599123"/>
              <a:ext cx="1018315" cy="1461374"/>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16" name="Right Brace 15">
              <a:extLst>
                <a:ext uri="{FF2B5EF4-FFF2-40B4-BE49-F238E27FC236}">
                  <a16:creationId xmlns:a16="http://schemas.microsoft.com/office/drawing/2014/main" id="{D633D702-2ED6-0557-AA36-3AC943937AE9}"/>
                </a:ext>
              </a:extLst>
            </p:cNvPr>
            <p:cNvSpPr/>
            <p:nvPr/>
          </p:nvSpPr>
          <p:spPr>
            <a:xfrm>
              <a:off x="10252818" y="1958290"/>
              <a:ext cx="362333" cy="383826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A3186B7-3D93-37C1-D942-E51B684C834C}"/>
                </a:ext>
              </a:extLst>
            </p:cNvPr>
            <p:cNvSpPr txBox="1"/>
            <p:nvPr/>
          </p:nvSpPr>
          <p:spPr>
            <a:xfrm>
              <a:off x="10626588" y="3554258"/>
              <a:ext cx="1048578" cy="646331"/>
            </a:xfrm>
            <a:prstGeom prst="rect">
              <a:avLst/>
            </a:prstGeom>
            <a:noFill/>
          </p:spPr>
          <p:txBody>
            <a:bodyPr wrap="square">
              <a:spAutoFit/>
            </a:bodyPr>
            <a:lstStyle/>
            <a:p>
              <a:r>
                <a:rPr lang="en-US" b="1" dirty="0"/>
                <a:t>FOL Symbols</a:t>
              </a:r>
            </a:p>
          </p:txBody>
        </p:sp>
      </p:grpSp>
    </p:spTree>
    <p:extLst>
      <p:ext uri="{BB962C8B-B14F-4D97-AF65-F5344CB8AC3E}">
        <p14:creationId xmlns:p14="http://schemas.microsoft.com/office/powerpoint/2010/main" val="3566875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E8C6-9E7A-6E4B-F1C3-CC3465958424}"/>
              </a:ext>
            </a:extLst>
          </p:cNvPr>
          <p:cNvSpPr>
            <a:spLocks noGrp="1"/>
          </p:cNvSpPr>
          <p:nvPr>
            <p:ph type="title"/>
          </p:nvPr>
        </p:nvSpPr>
        <p:spPr/>
        <p:txBody>
          <a:bodyPr/>
          <a:lstStyle/>
          <a:p>
            <a:r>
              <a:rPr lang="en-US" dirty="0"/>
              <a:t>Words for Things</a:t>
            </a:r>
          </a:p>
        </p:txBody>
      </p:sp>
      <p:sp>
        <p:nvSpPr>
          <p:cNvPr id="4" name="Footer Placeholder 3">
            <a:extLst>
              <a:ext uri="{FF2B5EF4-FFF2-40B4-BE49-F238E27FC236}">
                <a16:creationId xmlns:a16="http://schemas.microsoft.com/office/drawing/2014/main" id="{F7479A82-7DEA-599F-BDD6-A6D2ABB70B76}"/>
              </a:ext>
            </a:extLst>
          </p:cNvPr>
          <p:cNvSpPr>
            <a:spLocks noGrp="1"/>
          </p:cNvSpPr>
          <p:nvPr>
            <p:ph type="ftr" sz="quarter" idx="11"/>
          </p:nvPr>
        </p:nvSpPr>
        <p:spPr/>
        <p:txBody>
          <a:bodyPr/>
          <a:lstStyle/>
          <a:p>
            <a:r>
              <a:rPr lang="en-US" dirty="0"/>
              <a:t>Artificial Intelligence</a:t>
            </a:r>
          </a:p>
          <a:p>
            <a:r>
              <a:rPr lang="en-US" dirty="0"/>
              <a:t>First-Order Logic</a:t>
            </a:r>
          </a:p>
        </p:txBody>
      </p:sp>
      <p:sp>
        <p:nvSpPr>
          <p:cNvPr id="5" name="Slide Number Placeholder 4">
            <a:extLst>
              <a:ext uri="{FF2B5EF4-FFF2-40B4-BE49-F238E27FC236}">
                <a16:creationId xmlns:a16="http://schemas.microsoft.com/office/drawing/2014/main" id="{EB60D45B-0D67-CA3A-DD71-6504AD6B5267}"/>
              </a:ext>
            </a:extLst>
          </p:cNvPr>
          <p:cNvSpPr>
            <a:spLocks noGrp="1"/>
          </p:cNvSpPr>
          <p:nvPr>
            <p:ph type="sldNum" sz="quarter" idx="12"/>
          </p:nvPr>
        </p:nvSpPr>
        <p:spPr/>
        <p:txBody>
          <a:bodyPr/>
          <a:lstStyle/>
          <a:p>
            <a:fld id="{A49DFD55-3C28-40EF-9E31-A92D2E4017FF}" type="slidenum">
              <a:rPr lang="en-US" smtClean="0"/>
              <a:pPr/>
              <a:t>13</a:t>
            </a:fld>
            <a:endParaRPr lang="en-US" dirty="0"/>
          </a:p>
        </p:txBody>
      </p:sp>
      <mc:AlternateContent xmlns:mc="http://schemas.openxmlformats.org/markup-compatibility/2006">
        <mc:Choice xmlns:a14="http://schemas.microsoft.com/office/drawing/2010/main" Requires="a14">
          <p:sp>
            <p:nvSpPr>
              <p:cNvPr id="7" name="Table Placeholder 6">
                <a:extLst>
                  <a:ext uri="{FF2B5EF4-FFF2-40B4-BE49-F238E27FC236}">
                    <a16:creationId xmlns:a16="http://schemas.microsoft.com/office/drawing/2014/main" id="{E6D496D0-07BA-6FAB-D946-C80023F57593}"/>
                  </a:ext>
                </a:extLst>
              </p:cNvPr>
              <p:cNvSpPr>
                <a:spLocks noGrp="1"/>
              </p:cNvSpPr>
              <p:nvPr>
                <p:ph type="tbl" sz="quarter" idx="14"/>
              </p:nvPr>
            </p:nvSpPr>
            <p:spPr>
              <a:xfrm>
                <a:off x="1167063" y="1690688"/>
                <a:ext cx="9857874" cy="4165606"/>
              </a:xfrm>
            </p:spPr>
            <p:txBody>
              <a:bodyPr>
                <a:normAutofit/>
              </a:bodyPr>
              <a:lstStyle/>
              <a:p>
                <a:r>
                  <a:rPr lang="en-US" sz="3200" dirty="0"/>
                  <a:t>FOL sentences have </a:t>
                </a:r>
                <a:r>
                  <a:rPr lang="en-US" sz="3200" b="1" dirty="0"/>
                  <a:t>terms </a:t>
                </a:r>
                <a:r>
                  <a:rPr lang="en-US" sz="3200" dirty="0"/>
                  <a:t>as well.</a:t>
                </a:r>
              </a:p>
              <a:p>
                <a:r>
                  <a:rPr lang="en-US" sz="3200" dirty="0"/>
                  <a:t>Terms refer to </a:t>
                </a:r>
                <a:r>
                  <a:rPr lang="en-US" sz="3200" b="1" dirty="0"/>
                  <a:t>objects</a:t>
                </a:r>
                <a:r>
                  <a:rPr lang="en-US" sz="3200" dirty="0"/>
                  <a:t>.</a:t>
                </a:r>
              </a:p>
              <a:p>
                <a:r>
                  <a:rPr lang="en-US" sz="3200" dirty="0"/>
                  <a:t>Examples:</a:t>
                </a:r>
              </a:p>
              <a:p>
                <a:pPr lvl="1"/>
                <a14:m>
                  <m:oMath xmlns:m="http://schemas.openxmlformats.org/officeDocument/2006/math">
                    <m:r>
                      <a:rPr lang="en-US" sz="2800" b="0" i="1" smtClean="0">
                        <a:latin typeface="Cambria Math" panose="02040503050406030204" pitchFamily="18" charset="0"/>
                      </a:rPr>
                      <m:t>𝐾𝑖𝑛𝑔𝐽𝑜h𝑛</m:t>
                    </m:r>
                  </m:oMath>
                </a14:m>
                <a:r>
                  <a:rPr lang="en-US" sz="2800" dirty="0"/>
                  <a:t> – a constant symbol, representing an object</a:t>
                </a:r>
              </a:p>
              <a:p>
                <a:pPr lvl="1"/>
                <a14:m>
                  <m:oMath xmlns:m="http://schemas.openxmlformats.org/officeDocument/2006/math">
                    <m:r>
                      <a:rPr lang="en-US" sz="2800" b="0" i="1" smtClean="0">
                        <a:latin typeface="Cambria Math" panose="02040503050406030204" pitchFamily="18" charset="0"/>
                      </a:rPr>
                      <m:t>𝐿𝑒𝑓𝑡𝐿𝑒𝑔</m:t>
                    </m:r>
                    <m:r>
                      <a:rPr lang="en-US" sz="2800" b="0" i="1" smtClean="0">
                        <a:latin typeface="Cambria Math" panose="02040503050406030204" pitchFamily="18" charset="0"/>
                      </a:rPr>
                      <m:t>(</m:t>
                    </m:r>
                    <m:r>
                      <a:rPr lang="en-US" sz="2800" b="0" i="1" smtClean="0">
                        <a:latin typeface="Cambria Math" panose="02040503050406030204" pitchFamily="18" charset="0"/>
                      </a:rPr>
                      <m:t>𝐾𝑖𝑛𝑔𝐽𝑜h𝑛</m:t>
                    </m:r>
                    <m:r>
                      <a:rPr lang="en-US" sz="2800" b="0" i="1" smtClean="0">
                        <a:latin typeface="Cambria Math" panose="02040503050406030204" pitchFamily="18" charset="0"/>
                      </a:rPr>
                      <m:t>)</m:t>
                    </m:r>
                  </m:oMath>
                </a14:m>
                <a:r>
                  <a:rPr lang="en-US" sz="2800" dirty="0"/>
                  <a:t> – a function which refers to an object</a:t>
                </a:r>
              </a:p>
              <a:p>
                <a:pPr lvl="1"/>
                <a14:m>
                  <m:oMath xmlns:m="http://schemas.openxmlformats.org/officeDocument/2006/math">
                    <m:r>
                      <a:rPr lang="en-US" sz="2800" b="0" i="1" smtClean="0">
                        <a:latin typeface="Cambria Math" panose="02040503050406030204" pitchFamily="18" charset="0"/>
                      </a:rPr>
                      <m:t>𝑥</m:t>
                    </m:r>
                  </m:oMath>
                </a14:m>
                <a:r>
                  <a:rPr lang="en-US" sz="2800" dirty="0"/>
                  <a:t> – a </a:t>
                </a:r>
                <a:r>
                  <a:rPr lang="en-US" sz="2800" b="1" dirty="0"/>
                  <a:t>variable</a:t>
                </a:r>
                <a:r>
                  <a:rPr lang="en-US" sz="2800" dirty="0"/>
                  <a:t> used by a </a:t>
                </a:r>
                <a:r>
                  <a:rPr lang="en-US" sz="2800" b="1" dirty="0"/>
                  <a:t>quantifier</a:t>
                </a:r>
                <a:endParaRPr lang="en-US" sz="2800" dirty="0"/>
              </a:p>
              <a:p>
                <a:pPr lvl="2"/>
                <a:r>
                  <a:rPr lang="en-US" sz="2400" dirty="0"/>
                  <a:t>We’ll get to that later</a:t>
                </a:r>
              </a:p>
            </p:txBody>
          </p:sp>
        </mc:Choice>
        <mc:Fallback>
          <p:sp>
            <p:nvSpPr>
              <p:cNvPr id="7" name="Table Placeholder 6">
                <a:extLst>
                  <a:ext uri="{FF2B5EF4-FFF2-40B4-BE49-F238E27FC236}">
                    <a16:creationId xmlns:a16="http://schemas.microsoft.com/office/drawing/2014/main" id="{E6D496D0-07BA-6FAB-D946-C80023F57593}"/>
                  </a:ext>
                </a:extLst>
              </p:cNvPr>
              <p:cNvSpPr>
                <a:spLocks noGrp="1" noRot="1" noChangeAspect="1" noMove="1" noResize="1" noEditPoints="1" noAdjustHandles="1" noChangeArrowheads="1" noChangeShapeType="1" noTextEdit="1"/>
              </p:cNvSpPr>
              <p:nvPr>
                <p:ph type="tbl" sz="quarter" idx="14"/>
              </p:nvPr>
            </p:nvSpPr>
            <p:spPr>
              <a:xfrm>
                <a:off x="1167063" y="1690688"/>
                <a:ext cx="9857874" cy="4165606"/>
              </a:xfrm>
              <a:blipFill>
                <a:blip r:embed="rId3"/>
                <a:stretch>
                  <a:fillRect l="-1422" t="-2924" r="-371"/>
                </a:stretch>
              </a:blipFill>
            </p:spPr>
            <p:txBody>
              <a:bodyPr/>
              <a:lstStyle/>
              <a:p>
                <a:r>
                  <a:rPr lang="en-US">
                    <a:noFill/>
                  </a:rPr>
                  <a:t> </a:t>
                </a:r>
              </a:p>
            </p:txBody>
          </p:sp>
        </mc:Fallback>
      </mc:AlternateContent>
    </p:spTree>
    <p:extLst>
      <p:ext uri="{BB962C8B-B14F-4D97-AF65-F5344CB8AC3E}">
        <p14:creationId xmlns:p14="http://schemas.microsoft.com/office/powerpoint/2010/main" val="2941335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71FF8-3A7F-3FDC-B653-E926ECDEF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A00BBC-C46A-DB2B-01E5-38ED9A54AC8F}"/>
              </a:ext>
            </a:extLst>
          </p:cNvPr>
          <p:cNvSpPr>
            <a:spLocks noGrp="1"/>
          </p:cNvSpPr>
          <p:nvPr>
            <p:ph type="title"/>
          </p:nvPr>
        </p:nvSpPr>
        <p:spPr>
          <a:xfrm>
            <a:off x="1885156" y="362746"/>
            <a:ext cx="8421688" cy="823912"/>
          </a:xfrm>
        </p:spPr>
        <p:txBody>
          <a:bodyPr>
            <a:normAutofit/>
          </a:bodyPr>
          <a:lstStyle/>
          <a:p>
            <a:r>
              <a:rPr lang="en-US" dirty="0"/>
              <a:t>Words for Conclusions About Things</a:t>
            </a:r>
          </a:p>
        </p:txBody>
      </p:sp>
      <p:sp>
        <p:nvSpPr>
          <p:cNvPr id="10" name="Footer Placeholder 9">
            <a:extLst>
              <a:ext uri="{FF2B5EF4-FFF2-40B4-BE49-F238E27FC236}">
                <a16:creationId xmlns:a16="http://schemas.microsoft.com/office/drawing/2014/main" id="{CC56AC39-9646-0B91-8C83-CDFA7171AB67}"/>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11" name="Slide Number Placeholder 10">
            <a:extLst>
              <a:ext uri="{FF2B5EF4-FFF2-40B4-BE49-F238E27FC236}">
                <a16:creationId xmlns:a16="http://schemas.microsoft.com/office/drawing/2014/main" id="{E63E7E10-07DB-C87E-9281-88F147315E3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C3034B7-01F5-FA2A-DFDD-162D2841525E}"/>
                  </a:ext>
                </a:extLst>
              </p:cNvPr>
              <p:cNvSpPr>
                <a:spLocks noGrp="1"/>
              </p:cNvSpPr>
              <p:nvPr>
                <p:ph sz="half" idx="2"/>
              </p:nvPr>
            </p:nvSpPr>
            <p:spPr>
              <a:xfrm>
                <a:off x="1885156" y="1272717"/>
                <a:ext cx="8421688" cy="4997574"/>
              </a:xfrm>
            </p:spPr>
            <p:txBody>
              <a:bodyPr>
                <a:normAutofit/>
              </a:bodyPr>
              <a:lstStyle/>
              <a:p>
                <a:pPr marL="285750" indent="-285750">
                  <a:buFont typeface="Arial" panose="020B0604020202020204" pitchFamily="34" charset="0"/>
                  <a:buChar char="•"/>
                </a:pPr>
                <a:r>
                  <a:rPr lang="en-US" sz="2800" dirty="0"/>
                  <a:t>FOL has atomic and complex sentences.</a:t>
                </a:r>
              </a:p>
              <a:p>
                <a:pPr marL="285750" indent="-285750">
                  <a:buFont typeface="Arial" panose="020B0604020202020204" pitchFamily="34" charset="0"/>
                  <a:buChar char="•"/>
                </a:pPr>
                <a:r>
                  <a:rPr lang="en-US" sz="2800" dirty="0"/>
                  <a:t>An </a:t>
                </a:r>
                <a:r>
                  <a:rPr lang="en-US" sz="2800" b="1" dirty="0"/>
                  <a:t>atomic sentence</a:t>
                </a:r>
                <a:r>
                  <a:rPr lang="en-US" sz="2800" dirty="0"/>
                  <a:t> is a singular predicate (returns true/false).</a:t>
                </a:r>
              </a:p>
              <a:p>
                <a:pPr marL="742950" lvl="1" indent="-285750">
                  <a:buFont typeface="Arial" panose="020B0604020202020204" pitchFamily="34" charset="0"/>
                  <a:buChar char="•"/>
                </a:pPr>
                <a:r>
                  <a:rPr lang="en-US" sz="2400" b="0" dirty="0"/>
                  <a:t>Note </a:t>
                </a:r>
                <a14:m>
                  <m:oMath xmlns:m="http://schemas.openxmlformats.org/officeDocument/2006/math">
                    <m:r>
                      <a:rPr lang="en-US" sz="2400" b="0" i="1" smtClean="0">
                        <a:latin typeface="Cambria Math" panose="02040503050406030204" pitchFamily="18" charset="0"/>
                      </a:rPr>
                      <m:t>𝑡𝑒𝑟𝑚</m:t>
                    </m:r>
                    <m:r>
                      <a:rPr lang="en-US" sz="2400" b="0" i="1" smtClean="0">
                        <a:latin typeface="Cambria Math" panose="02040503050406030204" pitchFamily="18" charset="0"/>
                      </a:rPr>
                      <m:t>1=</m:t>
                    </m:r>
                    <m:r>
                      <a:rPr lang="en-US" sz="2400" b="0" i="1" smtClean="0">
                        <a:latin typeface="Cambria Math" panose="02040503050406030204" pitchFamily="18" charset="0"/>
                      </a:rPr>
                      <m:t>𝑡𝑒𝑟𝑚</m:t>
                    </m:r>
                    <m:r>
                      <a:rPr lang="en-US" sz="2400" b="0" i="1" smtClean="0">
                        <a:latin typeface="Cambria Math" panose="02040503050406030204" pitchFamily="18" charset="0"/>
                      </a:rPr>
                      <m:t>2</m:t>
                    </m:r>
                  </m:oMath>
                </a14:m>
                <a:r>
                  <a:rPr lang="en-US" sz="2400" dirty="0"/>
                  <a:t> is a binary predicate</a:t>
                </a:r>
              </a:p>
              <a:p>
                <a:pPr marL="285750" indent="-285750">
                  <a:buFont typeface="Arial" panose="020B0604020202020204" pitchFamily="34" charset="0"/>
                  <a:buChar char="•"/>
                </a:pPr>
                <a:r>
                  <a:rPr lang="en-US" sz="2800" dirty="0"/>
                  <a:t>A </a:t>
                </a:r>
                <a:r>
                  <a:rPr lang="en-US" sz="2800" b="1" dirty="0"/>
                  <a:t>complex sentence</a:t>
                </a:r>
                <a:r>
                  <a:rPr lang="en-US" sz="2800" dirty="0"/>
                  <a:t> is a:</a:t>
                </a:r>
              </a:p>
              <a:p>
                <a:pPr marL="742950" lvl="1" indent="-285750">
                  <a:buFont typeface="Arial" panose="020B0604020202020204" pitchFamily="34" charset="0"/>
                  <a:buChar char="•"/>
                </a:pPr>
                <a:r>
                  <a:rPr lang="en-US" sz="2400" dirty="0"/>
                  <a:t>Modification to a sentence</a:t>
                </a:r>
              </a:p>
              <a:p>
                <a:pPr marL="1200150" lvl="2" indent="-285750">
                  <a:buFont typeface="Arial" panose="020B0604020202020204" pitchFamily="34" charset="0"/>
                  <a:buChar char="•"/>
                </a:pPr>
                <a:r>
                  <a:rPr lang="en-US" sz="2000" dirty="0"/>
                  <a:t>Wrapping in parentheses</a:t>
                </a:r>
              </a:p>
              <a:p>
                <a:pPr marL="1200150" lvl="2" indent="-285750">
                  <a:buFont typeface="Arial" panose="020B0604020202020204" pitchFamily="34" charset="0"/>
                  <a:buChar char="•"/>
                </a:pPr>
                <a:r>
                  <a:rPr lang="en-US" sz="2000" dirty="0"/>
                  <a:t>Negation</a:t>
                </a:r>
              </a:p>
              <a:p>
                <a:pPr marL="742950" lvl="1" indent="-285750">
                  <a:buFont typeface="Arial" panose="020B0604020202020204" pitchFamily="34" charset="0"/>
                  <a:buChar char="•"/>
                </a:pPr>
                <a:r>
                  <a:rPr lang="en-US" sz="2400" dirty="0"/>
                  <a:t>Two sentences logically connected with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a:t>
                </a:r>
                <a14:m>
                  <m:oMath xmlns:m="http://schemas.openxmlformats.org/officeDocument/2006/math">
                    <m:r>
                      <a:rPr lang="x-IV_mathan" sz="2400">
                        <a:latin typeface="Cambria Math" panose="02040503050406030204" pitchFamily="18" charset="0"/>
                      </a:rPr>
                      <m:t>∨</m:t>
                    </m:r>
                  </m:oMath>
                </a14:m>
                <a:r>
                  <a:rPr lang="en-US" sz="2400" dirty="0"/>
                  <a:t>, </a:t>
                </a:r>
                <a14:m>
                  <m:oMath xmlns:m="http://schemas.openxmlformats.org/officeDocument/2006/math">
                    <m:r>
                      <a:rPr lang="x-IV_mathan" sz="2400">
                        <a:latin typeface="Cambria Math" panose="02040503050406030204" pitchFamily="18" charset="0"/>
                      </a:rPr>
                      <m:t>⇒</m:t>
                    </m:r>
                  </m:oMath>
                </a14:m>
                <a:r>
                  <a:rPr lang="en-US" sz="2400" dirty="0"/>
                  <a:t>, or </a:t>
                </a:r>
                <a14:m>
                  <m:oMath xmlns:m="http://schemas.openxmlformats.org/officeDocument/2006/math">
                    <m:r>
                      <a:rPr lang="x-IV_mathan" sz="2400">
                        <a:latin typeface="Cambria Math" panose="02040503050406030204" pitchFamily="18" charset="0"/>
                      </a:rPr>
                      <m:t>⇔</m:t>
                    </m:r>
                  </m:oMath>
                </a14:m>
                <a:endParaRPr lang="en-US" sz="2400" dirty="0"/>
              </a:p>
              <a:p>
                <a:pPr marL="742950" lvl="1" indent="-285750">
                  <a:buFont typeface="Arial" panose="020B0604020202020204" pitchFamily="34" charset="0"/>
                  <a:buChar char="•"/>
                </a:pPr>
                <a:r>
                  <a:rPr lang="en-US" sz="2400" dirty="0"/>
                  <a:t>A quantifier, variable, sentence combo. </a:t>
                </a:r>
              </a:p>
            </p:txBody>
          </p:sp>
        </mc:Choice>
        <mc:Fallback>
          <p:sp>
            <p:nvSpPr>
              <p:cNvPr id="4" name="Content Placeholder 3">
                <a:extLst>
                  <a:ext uri="{FF2B5EF4-FFF2-40B4-BE49-F238E27FC236}">
                    <a16:creationId xmlns:a16="http://schemas.microsoft.com/office/drawing/2014/main" id="{9C3034B7-01F5-FA2A-DFDD-162D2841525E}"/>
                  </a:ext>
                </a:extLst>
              </p:cNvPr>
              <p:cNvSpPr>
                <a:spLocks noGrp="1" noRot="1" noChangeAspect="1" noMove="1" noResize="1" noEditPoints="1" noAdjustHandles="1" noChangeArrowheads="1" noChangeShapeType="1" noTextEdit="1"/>
              </p:cNvSpPr>
              <p:nvPr>
                <p:ph sz="half" idx="2"/>
              </p:nvPr>
            </p:nvSpPr>
            <p:spPr>
              <a:xfrm>
                <a:off x="1885156" y="1272717"/>
                <a:ext cx="8421688" cy="4997574"/>
              </a:xfrm>
              <a:blipFill>
                <a:blip r:embed="rId3"/>
                <a:stretch>
                  <a:fillRect l="-1302" t="-1341"/>
                </a:stretch>
              </a:blipFill>
            </p:spPr>
            <p:txBody>
              <a:bodyPr/>
              <a:lstStyle/>
              <a:p>
                <a:r>
                  <a:rPr lang="en-US">
                    <a:noFill/>
                  </a:rPr>
                  <a:t> </a:t>
                </a:r>
              </a:p>
            </p:txBody>
          </p:sp>
        </mc:Fallback>
      </mc:AlternateContent>
    </p:spTree>
    <p:extLst>
      <p:ext uri="{BB962C8B-B14F-4D97-AF65-F5344CB8AC3E}">
        <p14:creationId xmlns:p14="http://schemas.microsoft.com/office/powerpoint/2010/main" val="3417351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A530-61A7-5D0F-0066-18C4128294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706AE8C-1794-B653-61F7-6B4DC4B4ACA5}"/>
              </a:ext>
            </a:extLst>
          </p:cNvPr>
          <p:cNvSpPr>
            <a:spLocks noGrp="1"/>
          </p:cNvSpPr>
          <p:nvPr>
            <p:ph type="title"/>
          </p:nvPr>
        </p:nvSpPr>
        <p:spPr>
          <a:xfrm>
            <a:off x="838200" y="260467"/>
            <a:ext cx="10515600" cy="939568"/>
          </a:xfrm>
        </p:spPr>
        <p:txBody>
          <a:bodyPr/>
          <a:lstStyle/>
          <a:p>
            <a:r>
              <a:rPr lang="en-US" dirty="0"/>
              <a:t>Sentence Inception</a:t>
            </a:r>
          </a:p>
        </p:txBody>
      </p:sp>
      <p:sp>
        <p:nvSpPr>
          <p:cNvPr id="7" name="Footer Placeholder 6">
            <a:extLst>
              <a:ext uri="{FF2B5EF4-FFF2-40B4-BE49-F238E27FC236}">
                <a16:creationId xmlns:a16="http://schemas.microsoft.com/office/drawing/2014/main" id="{CE55C569-DD8A-EF53-686E-96EFDEF77E28}"/>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8" name="Slide Number Placeholder 7">
            <a:extLst>
              <a:ext uri="{FF2B5EF4-FFF2-40B4-BE49-F238E27FC236}">
                <a16:creationId xmlns:a16="http://schemas.microsoft.com/office/drawing/2014/main" id="{C838C04F-7D85-ECFF-2714-70BD50E173D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grpSp>
        <p:nvGrpSpPr>
          <p:cNvPr id="37" name="Group 36">
            <a:extLst>
              <a:ext uri="{FF2B5EF4-FFF2-40B4-BE49-F238E27FC236}">
                <a16:creationId xmlns:a16="http://schemas.microsoft.com/office/drawing/2014/main" id="{FD72EC33-D3B6-6E42-4FE5-7B26D3C98E82}"/>
              </a:ext>
            </a:extLst>
          </p:cNvPr>
          <p:cNvGrpSpPr/>
          <p:nvPr/>
        </p:nvGrpSpPr>
        <p:grpSpPr>
          <a:xfrm>
            <a:off x="933451" y="1945445"/>
            <a:ext cx="10325098" cy="3665494"/>
            <a:chOff x="619628" y="1127249"/>
            <a:chExt cx="10325098" cy="3665494"/>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483488-D8E1-E9FD-B06D-D8A886105A22}"/>
                    </a:ext>
                  </a:extLst>
                </p:cNvPr>
                <p:cNvSpPr txBox="1"/>
                <p:nvPr/>
              </p:nvSpPr>
              <p:spPr>
                <a:xfrm>
                  <a:off x="1247274" y="1200035"/>
                  <a:ext cx="969745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𝑦</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𝐵𝑟𝑒𝑒𝑧𝑦</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𝑦</m:t>
                            </m:r>
                          </m:e>
                        </m:d>
                        <m:r>
                          <a:rPr lang="en-US" sz="3200" i="1">
                            <a:latin typeface="Cambria Math" panose="02040503050406030204" pitchFamily="18" charset="0"/>
                            <a:ea typeface="Cambria Math" panose="02040503050406030204" pitchFamily="18" charset="0"/>
                          </a:rPr>
                          <m:t>⇒</m:t>
                        </m:r>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𝑃𝑖𝑡</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𝑥</m:t>
                            </m:r>
                          </m:e>
                        </m:d>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𝐴𝑑𝑗𝑎𝑐𝑒𝑛𝑡</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𝑦</m:t>
                        </m:r>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23483488-D8E1-E9FD-B06D-D8A886105A22}"/>
                    </a:ext>
                  </a:extLst>
                </p:cNvPr>
                <p:cNvSpPr txBox="1">
                  <a:spLocks noRot="1" noChangeAspect="1" noMove="1" noResize="1" noEditPoints="1" noAdjustHandles="1" noChangeArrowheads="1" noChangeShapeType="1" noTextEdit="1"/>
                </p:cNvSpPr>
                <p:nvPr/>
              </p:nvSpPr>
              <p:spPr>
                <a:xfrm>
                  <a:off x="1247274" y="1200035"/>
                  <a:ext cx="9697452" cy="584775"/>
                </a:xfrm>
                <a:prstGeom prst="rect">
                  <a:avLst/>
                </a:prstGeom>
                <a:blipFill>
                  <a:blip r:embed="rId3"/>
                  <a:stretch>
                    <a:fillRect/>
                  </a:stretch>
                </a:blipFill>
              </p:spPr>
              <p:txBody>
                <a:bodyPr/>
                <a:lstStyle/>
                <a:p>
                  <a:r>
                    <a:rPr lang="en-US">
                      <a:noFill/>
                    </a:rPr>
                    <a:t> </a:t>
                  </a:r>
                </a:p>
              </p:txBody>
            </p:sp>
          </mc:Fallback>
        </mc:AlternateContent>
        <p:sp>
          <p:nvSpPr>
            <p:cNvPr id="9" name="Left Brace 8">
              <a:extLst>
                <a:ext uri="{FF2B5EF4-FFF2-40B4-BE49-F238E27FC236}">
                  <a16:creationId xmlns:a16="http://schemas.microsoft.com/office/drawing/2014/main" id="{A8403A27-EE80-AA20-69EB-9CCC1D98F444}"/>
                </a:ext>
              </a:extLst>
            </p:cNvPr>
            <p:cNvSpPr/>
            <p:nvPr/>
          </p:nvSpPr>
          <p:spPr>
            <a:xfrm>
              <a:off x="1836822" y="1127249"/>
              <a:ext cx="304800" cy="73034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D77CC07-20F6-7346-F22A-FAA219DE47DF}"/>
                </a:ext>
              </a:extLst>
            </p:cNvPr>
            <p:cNvSpPr txBox="1"/>
            <p:nvPr/>
          </p:nvSpPr>
          <p:spPr>
            <a:xfrm>
              <a:off x="619628" y="1169257"/>
              <a:ext cx="1151021" cy="646331"/>
            </a:xfrm>
            <a:prstGeom prst="rect">
              <a:avLst/>
            </a:prstGeom>
            <a:noFill/>
          </p:spPr>
          <p:txBody>
            <a:bodyPr wrap="square" rtlCol="0">
              <a:spAutoFit/>
            </a:bodyPr>
            <a:lstStyle/>
            <a:p>
              <a:pPr algn="r"/>
              <a:r>
                <a:rPr lang="en-US" dirty="0"/>
                <a:t>Complex</a:t>
              </a:r>
            </a:p>
            <a:p>
              <a:pPr algn="r"/>
              <a:r>
                <a:rPr lang="en-US" dirty="0"/>
                <a:t>sentence</a:t>
              </a:r>
            </a:p>
          </p:txBody>
        </p:sp>
        <p:cxnSp>
          <p:nvCxnSpPr>
            <p:cNvPr id="12" name="Straight Connector 11">
              <a:extLst>
                <a:ext uri="{FF2B5EF4-FFF2-40B4-BE49-F238E27FC236}">
                  <a16:creationId xmlns:a16="http://schemas.microsoft.com/office/drawing/2014/main" id="{39A7F04A-FA86-0E2E-1D4F-1566A4FD8EAC}"/>
                </a:ext>
              </a:extLst>
            </p:cNvPr>
            <p:cNvCxnSpPr>
              <a:cxnSpLocks/>
              <a:endCxn id="13" idx="3"/>
            </p:cNvCxnSpPr>
            <p:nvPr/>
          </p:nvCxnSpPr>
          <p:spPr>
            <a:xfrm flipH="1">
              <a:off x="2019302" y="1784810"/>
              <a:ext cx="362949" cy="539459"/>
            </a:xfrm>
            <a:prstGeom prst="line">
              <a:avLst/>
            </a:prstGeom>
            <a:ln w="1905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9C68B0B-995E-7F0D-E721-7118F641F5FC}"/>
                </a:ext>
              </a:extLst>
            </p:cNvPr>
            <p:cNvSpPr txBox="1"/>
            <p:nvPr/>
          </p:nvSpPr>
          <p:spPr>
            <a:xfrm>
              <a:off x="852238" y="2139603"/>
              <a:ext cx="1167064" cy="369332"/>
            </a:xfrm>
            <a:prstGeom prst="rect">
              <a:avLst/>
            </a:prstGeom>
            <a:noFill/>
          </p:spPr>
          <p:txBody>
            <a:bodyPr wrap="square" rtlCol="0">
              <a:spAutoFit/>
            </a:bodyPr>
            <a:lstStyle/>
            <a:p>
              <a:r>
                <a:rPr lang="en-US" dirty="0"/>
                <a:t>Quantifier</a:t>
              </a:r>
            </a:p>
          </p:txBody>
        </p:sp>
        <p:cxnSp>
          <p:nvCxnSpPr>
            <p:cNvPr id="14" name="Straight Connector 13">
              <a:extLst>
                <a:ext uri="{FF2B5EF4-FFF2-40B4-BE49-F238E27FC236}">
                  <a16:creationId xmlns:a16="http://schemas.microsoft.com/office/drawing/2014/main" id="{B866E491-665C-B40B-285C-6F416055832A}"/>
                </a:ext>
              </a:extLst>
            </p:cNvPr>
            <p:cNvCxnSpPr>
              <a:cxnSpLocks/>
              <a:endCxn id="17" idx="0"/>
            </p:cNvCxnSpPr>
            <p:nvPr/>
          </p:nvCxnSpPr>
          <p:spPr>
            <a:xfrm>
              <a:off x="2630904" y="1814952"/>
              <a:ext cx="94250" cy="584775"/>
            </a:xfrm>
            <a:prstGeom prst="line">
              <a:avLst/>
            </a:prstGeom>
            <a:ln w="1905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0DB94B53-43E6-A4EC-CF4A-9EDBCA39D212}"/>
                </a:ext>
              </a:extLst>
            </p:cNvPr>
            <p:cNvSpPr txBox="1"/>
            <p:nvPr/>
          </p:nvSpPr>
          <p:spPr>
            <a:xfrm>
              <a:off x="2141622" y="2399727"/>
              <a:ext cx="1167064" cy="369332"/>
            </a:xfrm>
            <a:prstGeom prst="rect">
              <a:avLst/>
            </a:prstGeom>
            <a:noFill/>
          </p:spPr>
          <p:txBody>
            <a:bodyPr wrap="square" rtlCol="0">
              <a:spAutoFit/>
            </a:bodyPr>
            <a:lstStyle/>
            <a:p>
              <a:r>
                <a:rPr lang="en-US" dirty="0"/>
                <a:t>Variable</a:t>
              </a:r>
            </a:p>
          </p:txBody>
        </p:sp>
        <p:sp>
          <p:nvSpPr>
            <p:cNvPr id="21" name="Left Brace 20">
              <a:extLst>
                <a:ext uri="{FF2B5EF4-FFF2-40B4-BE49-F238E27FC236}">
                  <a16:creationId xmlns:a16="http://schemas.microsoft.com/office/drawing/2014/main" id="{3AD7439A-3BD6-8393-4B55-A761F7F8B4A8}"/>
                </a:ext>
              </a:extLst>
            </p:cNvPr>
            <p:cNvSpPr/>
            <p:nvPr/>
          </p:nvSpPr>
          <p:spPr>
            <a:xfrm rot="16200000">
              <a:off x="6221144" y="-1533273"/>
              <a:ext cx="369332" cy="706855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434F1E9-DAEA-72CF-070E-5DD16327290C}"/>
                </a:ext>
              </a:extLst>
            </p:cNvPr>
            <p:cNvSpPr txBox="1"/>
            <p:nvPr/>
          </p:nvSpPr>
          <p:spPr>
            <a:xfrm>
              <a:off x="5394654" y="2225747"/>
              <a:ext cx="2022312" cy="369332"/>
            </a:xfrm>
            <a:prstGeom prst="rect">
              <a:avLst/>
            </a:prstGeom>
            <a:noFill/>
          </p:spPr>
          <p:txBody>
            <a:bodyPr wrap="square" rtlCol="0">
              <a:spAutoFit/>
            </a:bodyPr>
            <a:lstStyle/>
            <a:p>
              <a:r>
                <a:rPr lang="en-US" dirty="0"/>
                <a:t>Complex Sentence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9DBF20B-2DCE-03C8-3266-6FA3EE84B777}"/>
                    </a:ext>
                  </a:extLst>
                </p:cNvPr>
                <p:cNvSpPr txBox="1"/>
                <p:nvPr/>
              </p:nvSpPr>
              <p:spPr>
                <a:xfrm>
                  <a:off x="2410829" y="2978248"/>
                  <a:ext cx="73703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𝐵𝑟𝑒𝑒𝑧𝑦</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𝑦</m:t>
                            </m:r>
                          </m:e>
                        </m:d>
                        <m:r>
                          <a:rPr lang="en-US" sz="3200" i="1">
                            <a:latin typeface="Cambria Math" panose="02040503050406030204" pitchFamily="18" charset="0"/>
                            <a:ea typeface="Cambria Math" panose="02040503050406030204" pitchFamily="18" charset="0"/>
                          </a:rPr>
                          <m:t>⇒</m:t>
                        </m:r>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𝑃𝑖𝑡</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𝑥</m:t>
                            </m:r>
                          </m:e>
                        </m:d>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𝐴𝑑𝑗𝑎𝑐𝑒𝑛𝑡</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𝑦</m:t>
                        </m:r>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25" name="TextBox 24">
                  <a:extLst>
                    <a:ext uri="{FF2B5EF4-FFF2-40B4-BE49-F238E27FC236}">
                      <a16:creationId xmlns:a16="http://schemas.microsoft.com/office/drawing/2014/main" id="{D9DBF20B-2DCE-03C8-3266-6FA3EE84B777}"/>
                    </a:ext>
                  </a:extLst>
                </p:cNvPr>
                <p:cNvSpPr txBox="1">
                  <a:spLocks noRot="1" noChangeAspect="1" noMove="1" noResize="1" noEditPoints="1" noAdjustHandles="1" noChangeArrowheads="1" noChangeShapeType="1" noTextEdit="1"/>
                </p:cNvSpPr>
                <p:nvPr/>
              </p:nvSpPr>
              <p:spPr>
                <a:xfrm>
                  <a:off x="2410829" y="2978248"/>
                  <a:ext cx="7370342" cy="584775"/>
                </a:xfrm>
                <a:prstGeom prst="rect">
                  <a:avLst/>
                </a:prstGeom>
                <a:blipFill>
                  <a:blip r:embed="rId4"/>
                  <a:stretch>
                    <a:fillRect/>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DAA05D6B-A7C8-D0D6-0344-275962B997DF}"/>
                </a:ext>
              </a:extLst>
            </p:cNvPr>
            <p:cNvCxnSpPr>
              <a:cxnSpLocks/>
            </p:cNvCxnSpPr>
            <p:nvPr/>
          </p:nvCxnSpPr>
          <p:spPr>
            <a:xfrm flipH="1">
              <a:off x="2971800" y="3561637"/>
              <a:ext cx="336886" cy="505037"/>
            </a:xfrm>
            <a:prstGeom prst="line">
              <a:avLst/>
            </a:prstGeom>
            <a:ln w="19050"/>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19D66A5-A1B1-02FA-ECA1-C483D4B29C44}"/>
                </a:ext>
              </a:extLst>
            </p:cNvPr>
            <p:cNvSpPr txBox="1"/>
            <p:nvPr/>
          </p:nvSpPr>
          <p:spPr>
            <a:xfrm>
              <a:off x="1865895" y="4146412"/>
              <a:ext cx="2011275" cy="646331"/>
            </a:xfrm>
            <a:prstGeom prst="rect">
              <a:avLst/>
            </a:prstGeom>
            <a:noFill/>
          </p:spPr>
          <p:txBody>
            <a:bodyPr wrap="square" rtlCol="0">
              <a:spAutoFit/>
            </a:bodyPr>
            <a:lstStyle/>
            <a:p>
              <a:r>
                <a:rPr lang="en-US" dirty="0"/>
                <a:t>Atomic Sentence/</a:t>
              </a:r>
            </a:p>
            <a:p>
              <a:r>
                <a:rPr lang="en-US" dirty="0"/>
                <a:t>Function</a:t>
              </a:r>
            </a:p>
          </p:txBody>
        </p:sp>
        <p:cxnSp>
          <p:nvCxnSpPr>
            <p:cNvPr id="30" name="Straight Connector 29">
              <a:extLst>
                <a:ext uri="{FF2B5EF4-FFF2-40B4-BE49-F238E27FC236}">
                  <a16:creationId xmlns:a16="http://schemas.microsoft.com/office/drawing/2014/main" id="{07D2E893-3614-3C59-2659-4B030786C01A}"/>
                </a:ext>
              </a:extLst>
            </p:cNvPr>
            <p:cNvCxnSpPr>
              <a:cxnSpLocks/>
              <a:endCxn id="33" idx="0"/>
            </p:cNvCxnSpPr>
            <p:nvPr/>
          </p:nvCxnSpPr>
          <p:spPr>
            <a:xfrm>
              <a:off x="4704347" y="3561637"/>
              <a:ext cx="0" cy="584775"/>
            </a:xfrm>
            <a:prstGeom prst="line">
              <a:avLst/>
            </a:prstGeom>
            <a:ln w="19050"/>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45D3A3EF-A6C2-4953-1DEC-4CFDFF8D2708}"/>
                </a:ext>
              </a:extLst>
            </p:cNvPr>
            <p:cNvSpPr txBox="1"/>
            <p:nvPr/>
          </p:nvSpPr>
          <p:spPr>
            <a:xfrm>
              <a:off x="4030833" y="4146412"/>
              <a:ext cx="1347028" cy="646331"/>
            </a:xfrm>
            <a:prstGeom prst="rect">
              <a:avLst/>
            </a:prstGeom>
            <a:noFill/>
          </p:spPr>
          <p:txBody>
            <a:bodyPr wrap="square" rtlCol="0">
              <a:spAutoFit/>
            </a:bodyPr>
            <a:lstStyle/>
            <a:p>
              <a:pPr algn="ctr"/>
              <a:r>
                <a:rPr lang="en-US" dirty="0"/>
                <a:t>Logical</a:t>
              </a:r>
            </a:p>
            <a:p>
              <a:pPr algn="ctr"/>
              <a:r>
                <a:rPr lang="en-US" dirty="0"/>
                <a:t>Connective</a:t>
              </a:r>
            </a:p>
          </p:txBody>
        </p:sp>
        <p:sp>
          <p:nvSpPr>
            <p:cNvPr id="35" name="Left Brace 34">
              <a:extLst>
                <a:ext uri="{FF2B5EF4-FFF2-40B4-BE49-F238E27FC236}">
                  <a16:creationId xmlns:a16="http://schemas.microsoft.com/office/drawing/2014/main" id="{1DAECB7C-92D2-3C51-C847-7F65798296DF}"/>
                </a:ext>
              </a:extLst>
            </p:cNvPr>
            <p:cNvSpPr/>
            <p:nvPr/>
          </p:nvSpPr>
          <p:spPr>
            <a:xfrm rot="16200000">
              <a:off x="7198460" y="1370955"/>
              <a:ext cx="369332" cy="479609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448B54A9-8564-E9EF-F11F-469E133E8259}"/>
                </a:ext>
              </a:extLst>
            </p:cNvPr>
            <p:cNvSpPr txBox="1"/>
            <p:nvPr/>
          </p:nvSpPr>
          <p:spPr>
            <a:xfrm>
              <a:off x="6371970" y="4066674"/>
              <a:ext cx="2022312" cy="369332"/>
            </a:xfrm>
            <a:prstGeom prst="rect">
              <a:avLst/>
            </a:prstGeom>
            <a:noFill/>
          </p:spPr>
          <p:txBody>
            <a:bodyPr wrap="square" rtlCol="0">
              <a:spAutoFit/>
            </a:bodyPr>
            <a:lstStyle/>
            <a:p>
              <a:r>
                <a:rPr lang="en-US" dirty="0"/>
                <a:t>Complex Sentence</a:t>
              </a:r>
            </a:p>
          </p:txBody>
        </p:sp>
      </p:grpSp>
    </p:spTree>
    <p:extLst>
      <p:ext uri="{BB962C8B-B14F-4D97-AF65-F5344CB8AC3E}">
        <p14:creationId xmlns:p14="http://schemas.microsoft.com/office/powerpoint/2010/main" val="3944285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038AA-9B8F-84D6-C31F-85A26F891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C1E3D-8CC6-C4D3-E5F9-6E44B872E771}"/>
              </a:ext>
            </a:extLst>
          </p:cNvPr>
          <p:cNvSpPr>
            <a:spLocks noGrp="1"/>
          </p:cNvSpPr>
          <p:nvPr>
            <p:ph type="title"/>
          </p:nvPr>
        </p:nvSpPr>
        <p:spPr>
          <a:xfrm>
            <a:off x="1289825" y="830689"/>
            <a:ext cx="9612350" cy="847413"/>
          </a:xfrm>
        </p:spPr>
        <p:txBody>
          <a:bodyPr>
            <a:normAutofit/>
          </a:bodyPr>
          <a:lstStyle/>
          <a:p>
            <a:r>
              <a:rPr lang="en-US" dirty="0"/>
              <a:t>Handling the Truth</a:t>
            </a:r>
            <a:br>
              <a:rPr lang="en-US" dirty="0"/>
            </a:br>
            <a:r>
              <a:rPr lang="en-US" sz="2400" dirty="0"/>
              <a:t>(Which We Can Do)</a:t>
            </a:r>
            <a:endParaRPr lang="en-US" dirty="0"/>
          </a:p>
        </p:txBody>
      </p:sp>
      <p:sp>
        <p:nvSpPr>
          <p:cNvPr id="24" name="Footer Placeholder 23">
            <a:extLst>
              <a:ext uri="{FF2B5EF4-FFF2-40B4-BE49-F238E27FC236}">
                <a16:creationId xmlns:a16="http://schemas.microsoft.com/office/drawing/2014/main" id="{D4695F7D-4DF1-2794-D3EC-76A4E4C6067E}"/>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25" name="Slide Number Placeholder 24">
            <a:extLst>
              <a:ext uri="{FF2B5EF4-FFF2-40B4-BE49-F238E27FC236}">
                <a16:creationId xmlns:a16="http://schemas.microsoft.com/office/drawing/2014/main" id="{355A2066-05D2-33B5-F6D3-625049169D8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4080FD-2BDD-9C35-65B5-C25A11F46367}"/>
                  </a:ext>
                </a:extLst>
              </p:cNvPr>
              <p:cNvSpPr txBox="1"/>
              <p:nvPr/>
            </p:nvSpPr>
            <p:spPr>
              <a:xfrm>
                <a:off x="1680410" y="1706212"/>
                <a:ext cx="8831179"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t>Sentences are true with respect to a </a:t>
                </a:r>
                <a:r>
                  <a:rPr lang="en-US" sz="3200" b="1" dirty="0"/>
                  <a:t>model </a:t>
                </a:r>
                <a:r>
                  <a:rPr lang="en-US" sz="3200" dirty="0"/>
                  <a:t>and an </a:t>
                </a:r>
                <a:r>
                  <a:rPr lang="en-US" sz="3200" b="1" dirty="0"/>
                  <a:t>interpretation</a:t>
                </a:r>
                <a:r>
                  <a:rPr lang="en-US" sz="3200" dirty="0"/>
                  <a:t>.</a:t>
                </a:r>
              </a:p>
              <a:p>
                <a:pPr marL="457200" indent="-457200">
                  <a:buFont typeface="Arial" panose="020B0604020202020204" pitchFamily="34" charset="0"/>
                  <a:buChar char="•"/>
                </a:pPr>
                <a:r>
                  <a:rPr lang="en-US" sz="3200" dirty="0"/>
                  <a:t>Model contains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1</m:t>
                    </m:r>
                  </m:oMath>
                </a14:m>
                <a:r>
                  <a:rPr lang="en-US" sz="3200" dirty="0"/>
                  <a:t> objects (</a:t>
                </a:r>
                <a:r>
                  <a:rPr lang="en-US" sz="3200" b="1" dirty="0"/>
                  <a:t>domain elements</a:t>
                </a:r>
                <a:r>
                  <a:rPr lang="en-US" sz="3200" dirty="0"/>
                  <a:t>) and relations among them.</a:t>
                </a:r>
              </a:p>
              <a:p>
                <a:pPr marL="457200" indent="-457200">
                  <a:buFont typeface="Arial" panose="020B0604020202020204" pitchFamily="34" charset="0"/>
                  <a:buChar char="•"/>
                </a:pPr>
                <a:r>
                  <a:rPr lang="en-US" sz="3200" dirty="0"/>
                  <a:t>An atomic sentence </a:t>
                </a:r>
                <a14:m>
                  <m:oMath xmlns:m="http://schemas.openxmlformats.org/officeDocument/2006/math">
                    <m:r>
                      <a:rPr lang="en-US" sz="3200" b="0" i="1" smtClean="0">
                        <a:latin typeface="Cambria Math" panose="02040503050406030204" pitchFamily="18" charset="0"/>
                      </a:rPr>
                      <m:t>𝑝𝑟𝑒𝑑𝑖𝑐𝑎𝑡𝑒</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𝑡𝑒𝑟𝑚</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𝑡𝑒𝑟𝑚</m:t>
                        </m:r>
                      </m:e>
                      <m:sub>
                        <m:r>
                          <a:rPr lang="en-US" sz="3200" b="0" i="1" smtClean="0">
                            <a:latin typeface="Cambria Math" panose="02040503050406030204" pitchFamily="18" charset="0"/>
                          </a:rPr>
                          <m:t>𝑛</m:t>
                        </m:r>
                      </m:sub>
                    </m:sSub>
                    <m:r>
                      <a:rPr lang="en-US" sz="3200" b="0" i="1" smtClean="0">
                        <a:latin typeface="Cambria Math" panose="02040503050406030204" pitchFamily="18" charset="0"/>
                      </a:rPr>
                      <m:t>)</m:t>
                    </m:r>
                  </m:oMath>
                </a14:m>
                <a:r>
                  <a:rPr lang="en-US" sz="3200" dirty="0"/>
                  <a:t> is true </a:t>
                </a:r>
                <a:r>
                  <a:rPr lang="en-US" sz="3200" b="1" dirty="0" err="1"/>
                  <a:t>iff</a:t>
                </a:r>
                <a:r>
                  <a:rPr lang="en-US" sz="3200" dirty="0"/>
                  <a:t> the objects referred to by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𝑡𝑒𝑟𝑚</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𝑡𝑒𝑟𝑚</m:t>
                        </m:r>
                      </m:e>
                      <m:sub>
                        <m:r>
                          <a:rPr lang="en-US" sz="3200" i="1">
                            <a:latin typeface="Cambria Math" panose="02040503050406030204" pitchFamily="18" charset="0"/>
                          </a:rPr>
                          <m:t>𝑛</m:t>
                        </m:r>
                      </m:sub>
                    </m:sSub>
                  </m:oMath>
                </a14:m>
                <a:r>
                  <a:rPr lang="en-US" sz="3200" dirty="0"/>
                  <a:t> are in the relation referred to by </a:t>
                </a:r>
                <a14:m>
                  <m:oMath xmlns:m="http://schemas.openxmlformats.org/officeDocument/2006/math">
                    <m:r>
                      <a:rPr lang="en-US" sz="3200" i="1">
                        <a:latin typeface="Cambria Math" panose="02040503050406030204" pitchFamily="18" charset="0"/>
                      </a:rPr>
                      <m:t>𝑝𝑟𝑒𝑑𝑖𝑐𝑎𝑡𝑒</m:t>
                    </m:r>
                  </m:oMath>
                </a14:m>
                <a:r>
                  <a:rPr lang="en-US" sz="3200" dirty="0"/>
                  <a:t>.</a:t>
                </a:r>
              </a:p>
            </p:txBody>
          </p:sp>
        </mc:Choice>
        <mc:Fallback xmlns="">
          <p:sp>
            <p:nvSpPr>
              <p:cNvPr id="3" name="TextBox 2">
                <a:extLst>
                  <a:ext uri="{FF2B5EF4-FFF2-40B4-BE49-F238E27FC236}">
                    <a16:creationId xmlns:a16="http://schemas.microsoft.com/office/drawing/2014/main" id="{C34080FD-2BDD-9C35-65B5-C25A11F46367}"/>
                  </a:ext>
                </a:extLst>
              </p:cNvPr>
              <p:cNvSpPr txBox="1">
                <a:spLocks noRot="1" noChangeAspect="1" noMove="1" noResize="1" noEditPoints="1" noAdjustHandles="1" noChangeArrowheads="1" noChangeShapeType="1" noTextEdit="1"/>
              </p:cNvSpPr>
              <p:nvPr/>
            </p:nvSpPr>
            <p:spPr>
              <a:xfrm>
                <a:off x="1680410" y="1706212"/>
                <a:ext cx="8831179" cy="4031873"/>
              </a:xfrm>
              <a:prstGeom prst="rect">
                <a:avLst/>
              </a:prstGeom>
              <a:blipFill>
                <a:blip r:embed="rId3"/>
                <a:stretch>
                  <a:fillRect l="-1588" t="-1815" b="-4236"/>
                </a:stretch>
              </a:blipFill>
            </p:spPr>
            <p:txBody>
              <a:bodyPr/>
              <a:lstStyle/>
              <a:p>
                <a:r>
                  <a:rPr lang="en-US">
                    <a:noFill/>
                  </a:rPr>
                  <a:t> </a:t>
                </a:r>
              </a:p>
            </p:txBody>
          </p:sp>
        </mc:Fallback>
      </mc:AlternateContent>
    </p:spTree>
    <p:extLst>
      <p:ext uri="{BB962C8B-B14F-4D97-AF65-F5344CB8AC3E}">
        <p14:creationId xmlns:p14="http://schemas.microsoft.com/office/powerpoint/2010/main" val="239081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FF23B-1147-EA4E-929D-158B5797FE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0FE3F9-5F02-4840-46C4-F8D1D6A57F25}"/>
              </a:ext>
            </a:extLst>
          </p:cNvPr>
          <p:cNvSpPr>
            <a:spLocks noGrp="1"/>
          </p:cNvSpPr>
          <p:nvPr>
            <p:ph type="title"/>
          </p:nvPr>
        </p:nvSpPr>
        <p:spPr>
          <a:xfrm>
            <a:off x="838200" y="365125"/>
            <a:ext cx="10515600" cy="657559"/>
          </a:xfrm>
        </p:spPr>
        <p:txBody>
          <a:bodyPr/>
          <a:lstStyle/>
          <a:p>
            <a:r>
              <a:rPr lang="en-US" dirty="0"/>
              <a:t>Models for FOL</a:t>
            </a:r>
          </a:p>
        </p:txBody>
      </p:sp>
      <p:sp>
        <p:nvSpPr>
          <p:cNvPr id="4" name="Footer Placeholder 3">
            <a:extLst>
              <a:ext uri="{FF2B5EF4-FFF2-40B4-BE49-F238E27FC236}">
                <a16:creationId xmlns:a16="http://schemas.microsoft.com/office/drawing/2014/main" id="{3210B451-64C4-9F41-1008-F87112EFA4C2}"/>
              </a:ext>
            </a:extLst>
          </p:cNvPr>
          <p:cNvSpPr>
            <a:spLocks noGrp="1"/>
          </p:cNvSpPr>
          <p:nvPr>
            <p:ph type="ftr" sz="quarter" idx="11"/>
          </p:nvPr>
        </p:nvSpPr>
        <p:spPr/>
        <p:txBody>
          <a:bodyPr/>
          <a:lstStyle/>
          <a:p>
            <a:r>
              <a:rPr lang="en-US" dirty="0"/>
              <a:t>Artificial Intelligence</a:t>
            </a:r>
          </a:p>
          <a:p>
            <a:r>
              <a:rPr lang="en-US" dirty="0"/>
              <a:t>First-Order Logic</a:t>
            </a:r>
          </a:p>
        </p:txBody>
      </p:sp>
      <p:sp>
        <p:nvSpPr>
          <p:cNvPr id="5" name="Slide Number Placeholder 4">
            <a:extLst>
              <a:ext uri="{FF2B5EF4-FFF2-40B4-BE49-F238E27FC236}">
                <a16:creationId xmlns:a16="http://schemas.microsoft.com/office/drawing/2014/main" id="{E7577DA8-F305-BACC-D9A9-157BE6132D0D}"/>
              </a:ext>
            </a:extLst>
          </p:cNvPr>
          <p:cNvSpPr>
            <a:spLocks noGrp="1"/>
          </p:cNvSpPr>
          <p:nvPr>
            <p:ph type="sldNum" sz="quarter" idx="12"/>
          </p:nvPr>
        </p:nvSpPr>
        <p:spPr/>
        <p:txBody>
          <a:bodyPr/>
          <a:lstStyle/>
          <a:p>
            <a:fld id="{A49DFD55-3C28-40EF-9E31-A92D2E4017FF}" type="slidenum">
              <a:rPr lang="en-US" smtClean="0"/>
              <a:pPr/>
              <a:t>17</a:t>
            </a:fld>
            <a:endParaRPr lang="en-US" dirty="0"/>
          </a:p>
        </p:txBody>
      </p:sp>
      <p:grpSp>
        <p:nvGrpSpPr>
          <p:cNvPr id="12" name="Group 11">
            <a:extLst>
              <a:ext uri="{FF2B5EF4-FFF2-40B4-BE49-F238E27FC236}">
                <a16:creationId xmlns:a16="http://schemas.microsoft.com/office/drawing/2014/main" id="{53B2B833-4548-ADBE-5137-125ACA2081C1}"/>
              </a:ext>
            </a:extLst>
          </p:cNvPr>
          <p:cNvGrpSpPr/>
          <p:nvPr/>
        </p:nvGrpSpPr>
        <p:grpSpPr>
          <a:xfrm>
            <a:off x="4843566" y="1275347"/>
            <a:ext cx="6436039" cy="4828339"/>
            <a:chOff x="2877980" y="1275347"/>
            <a:chExt cx="6436039" cy="4828339"/>
          </a:xfrm>
        </p:grpSpPr>
        <p:pic>
          <p:nvPicPr>
            <p:cNvPr id="6" name="Picture 5" descr="A diagram of a person's body&#10;&#10;Description automatically generated">
              <a:extLst>
                <a:ext uri="{FF2B5EF4-FFF2-40B4-BE49-F238E27FC236}">
                  <a16:creationId xmlns:a16="http://schemas.microsoft.com/office/drawing/2014/main" id="{B7C0378C-FAB2-FA90-1198-18DAEEA805A7}"/>
                </a:ext>
              </a:extLst>
            </p:cNvPr>
            <p:cNvPicPr>
              <a:picLocks noChangeAspect="1"/>
            </p:cNvPicPr>
            <p:nvPr/>
          </p:nvPicPr>
          <p:blipFill>
            <a:blip r:embed="rId3"/>
            <a:stretch>
              <a:fillRect/>
            </a:stretch>
          </p:blipFill>
          <p:spPr>
            <a:xfrm>
              <a:off x="2877980" y="1275347"/>
              <a:ext cx="6436039" cy="482833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C369F7E-4F3C-DB83-90C0-81FC6E7914A9}"/>
                    </a:ext>
                  </a:extLst>
                </p:cNvPr>
                <p:cNvSpPr txBox="1"/>
                <p:nvPr/>
              </p:nvSpPr>
              <p:spPr>
                <a:xfrm>
                  <a:off x="3118612" y="5089358"/>
                  <a:ext cx="2331694"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𝑅𝑖𝑐h𝑎𝑟𝑑</m:t>
                        </m:r>
                      </m:oMath>
                    </m:oMathPara>
                  </a14:m>
                  <a:endParaRPr lang="en-US" dirty="0"/>
                </a:p>
                <a:p>
                  <a:pPr algn="ctr"/>
                  <a:r>
                    <a:rPr lang="en-US" dirty="0"/>
                    <a:t>Richard the Lionheart</a:t>
                  </a:r>
                </a:p>
              </p:txBody>
            </p:sp>
          </mc:Choice>
          <mc:Fallback xmlns="">
            <p:sp>
              <p:nvSpPr>
                <p:cNvPr id="8" name="TextBox 7">
                  <a:extLst>
                    <a:ext uri="{FF2B5EF4-FFF2-40B4-BE49-F238E27FC236}">
                      <a16:creationId xmlns:a16="http://schemas.microsoft.com/office/drawing/2014/main" id="{1C369F7E-4F3C-DB83-90C0-81FC6E7914A9}"/>
                    </a:ext>
                  </a:extLst>
                </p:cNvPr>
                <p:cNvSpPr txBox="1">
                  <a:spLocks noRot="1" noChangeAspect="1" noMove="1" noResize="1" noEditPoints="1" noAdjustHandles="1" noChangeArrowheads="1" noChangeShapeType="1" noTextEdit="1"/>
                </p:cNvSpPr>
                <p:nvPr/>
              </p:nvSpPr>
              <p:spPr>
                <a:xfrm>
                  <a:off x="3118612" y="5089358"/>
                  <a:ext cx="2331694" cy="646331"/>
                </a:xfrm>
                <a:prstGeom prst="rect">
                  <a:avLst/>
                </a:prstGeom>
                <a:blipFill>
                  <a:blip r:embed="rId4"/>
                  <a:stretch>
                    <a:fillRect l="-1828" r="-1828"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6B25F7-56CC-9C52-AB9C-7EF13AAED5E6}"/>
                    </a:ext>
                  </a:extLst>
                </p:cNvPr>
                <p:cNvSpPr txBox="1"/>
                <p:nvPr/>
              </p:nvSpPr>
              <p:spPr>
                <a:xfrm>
                  <a:off x="6095999" y="5089357"/>
                  <a:ext cx="2331694"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𝐽𝑜h𝑛</m:t>
                        </m:r>
                      </m:oMath>
                    </m:oMathPara>
                  </a14:m>
                  <a:endParaRPr lang="en-US" dirty="0"/>
                </a:p>
                <a:p>
                  <a:pPr algn="ctr"/>
                  <a:r>
                    <a:rPr lang="en-US" dirty="0"/>
                    <a:t>Evil King John</a:t>
                  </a:r>
                </a:p>
              </p:txBody>
            </p:sp>
          </mc:Choice>
          <mc:Fallback xmlns="">
            <p:sp>
              <p:nvSpPr>
                <p:cNvPr id="9" name="TextBox 8">
                  <a:extLst>
                    <a:ext uri="{FF2B5EF4-FFF2-40B4-BE49-F238E27FC236}">
                      <a16:creationId xmlns:a16="http://schemas.microsoft.com/office/drawing/2014/main" id="{726B25F7-56CC-9C52-AB9C-7EF13AAED5E6}"/>
                    </a:ext>
                  </a:extLst>
                </p:cNvPr>
                <p:cNvSpPr txBox="1">
                  <a:spLocks noRot="1" noChangeAspect="1" noMove="1" noResize="1" noEditPoints="1" noAdjustHandles="1" noChangeArrowheads="1" noChangeShapeType="1" noTextEdit="1"/>
                </p:cNvSpPr>
                <p:nvPr/>
              </p:nvSpPr>
              <p:spPr>
                <a:xfrm>
                  <a:off x="6095999" y="5089357"/>
                  <a:ext cx="2331694" cy="646331"/>
                </a:xfrm>
                <a:prstGeom prst="rect">
                  <a:avLst/>
                </a:prstGeom>
                <a:blipFill>
                  <a:blip r:embed="rId5"/>
                  <a:stretch>
                    <a:fillRect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D162DD5-2617-2013-21FD-3E00FB90DC9C}"/>
                    </a:ext>
                  </a:extLst>
                </p:cNvPr>
                <p:cNvSpPr txBox="1"/>
                <p:nvPr/>
              </p:nvSpPr>
              <p:spPr>
                <a:xfrm>
                  <a:off x="4038600" y="1768642"/>
                  <a:ext cx="2752225" cy="6463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𝐵𝑟𝑜𝑡h𝑒𝑟</m:t>
                        </m:r>
                      </m:oMath>
                    </m:oMathPara>
                  </a14:m>
                  <a:endParaRPr lang="en-US" dirty="0"/>
                </a:p>
                <a:p>
                  <a:pPr algn="ctr"/>
                  <a:r>
                    <a:rPr lang="en-US" dirty="0"/>
                    <a:t>The Brotherhood Relation</a:t>
                  </a:r>
                </a:p>
              </p:txBody>
            </p:sp>
          </mc:Choice>
          <mc:Fallback xmlns="">
            <p:sp>
              <p:nvSpPr>
                <p:cNvPr id="11" name="TextBox 10">
                  <a:extLst>
                    <a:ext uri="{FF2B5EF4-FFF2-40B4-BE49-F238E27FC236}">
                      <a16:creationId xmlns:a16="http://schemas.microsoft.com/office/drawing/2014/main" id="{CD162DD5-2617-2013-21FD-3E00FB90DC9C}"/>
                    </a:ext>
                  </a:extLst>
                </p:cNvPr>
                <p:cNvSpPr txBox="1">
                  <a:spLocks noRot="1" noChangeAspect="1" noMove="1" noResize="1" noEditPoints="1" noAdjustHandles="1" noChangeArrowheads="1" noChangeShapeType="1" noTextEdit="1"/>
                </p:cNvSpPr>
                <p:nvPr/>
              </p:nvSpPr>
              <p:spPr>
                <a:xfrm>
                  <a:off x="4038600" y="1768642"/>
                  <a:ext cx="2752225" cy="646331"/>
                </a:xfrm>
                <a:prstGeom prst="rect">
                  <a:avLst/>
                </a:prstGeom>
                <a:blipFill>
                  <a:blip r:embed="rId6"/>
                  <a:stretch>
                    <a:fillRect l="-887" r="-887" b="-1415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62A85A-57B7-9664-BD57-6D443395B7E1}"/>
                  </a:ext>
                </a:extLst>
              </p:cNvPr>
              <p:cNvSpPr txBox="1"/>
              <p:nvPr/>
            </p:nvSpPr>
            <p:spPr>
              <a:xfrm>
                <a:off x="912394" y="2305615"/>
                <a:ext cx="3931172" cy="2246769"/>
              </a:xfrm>
              <a:prstGeom prst="rect">
                <a:avLst/>
              </a:prstGeom>
              <a:noFill/>
            </p:spPr>
            <p:txBody>
              <a:bodyPr wrap="square" rtlCol="0">
                <a:spAutoFit/>
              </a:bodyPr>
              <a:lstStyle/>
              <a:p>
                <a:r>
                  <a:rPr lang="en-US" sz="2800" dirty="0"/>
                  <a:t>Under this interpretation, </a:t>
                </a:r>
                <a14:m>
                  <m:oMath xmlns:m="http://schemas.openxmlformats.org/officeDocument/2006/math">
                    <m:r>
                      <a:rPr lang="en-US" sz="2800" b="0" i="1" smtClean="0">
                        <a:latin typeface="Cambria Math" panose="02040503050406030204" pitchFamily="18" charset="0"/>
                      </a:rPr>
                      <m:t>𝐵𝑟𝑜𝑡h𝑒𝑟</m:t>
                    </m:r>
                    <m:r>
                      <a:rPr lang="en-US" sz="2800" b="0" i="1" smtClean="0">
                        <a:latin typeface="Cambria Math" panose="02040503050406030204" pitchFamily="18" charset="0"/>
                      </a:rPr>
                      <m:t>(</m:t>
                    </m:r>
                    <m:r>
                      <a:rPr lang="en-US" sz="2800" b="0" i="1" smtClean="0">
                        <a:latin typeface="Cambria Math" panose="02040503050406030204" pitchFamily="18" charset="0"/>
                      </a:rPr>
                      <m:t>𝑅𝑖𝑐h𝑎𝑟𝑑</m:t>
                    </m:r>
                    <m:r>
                      <a:rPr lang="en-US" sz="2800" b="0" i="1" smtClean="0">
                        <a:latin typeface="Cambria Math" panose="02040503050406030204" pitchFamily="18" charset="0"/>
                      </a:rPr>
                      <m:t>, </m:t>
                    </m:r>
                    <m:r>
                      <a:rPr lang="en-US" sz="2800" b="0" i="1" smtClean="0">
                        <a:latin typeface="Cambria Math" panose="02040503050406030204" pitchFamily="18" charset="0"/>
                      </a:rPr>
                      <m:t>𝐽𝑜h𝑛</m:t>
                    </m:r>
                    <m:r>
                      <a:rPr lang="en-US" sz="2800" b="0" i="1" smtClean="0">
                        <a:latin typeface="Cambria Math" panose="02040503050406030204" pitchFamily="18" charset="0"/>
                      </a:rPr>
                      <m:t>)</m:t>
                    </m:r>
                  </m:oMath>
                </a14:m>
                <a:r>
                  <a:rPr lang="en-US" sz="2800" dirty="0"/>
                  <a:t> is true in relation to this model.</a:t>
                </a:r>
              </a:p>
            </p:txBody>
          </p:sp>
        </mc:Choice>
        <mc:Fallback xmlns="">
          <p:sp>
            <p:nvSpPr>
              <p:cNvPr id="13" name="TextBox 12">
                <a:extLst>
                  <a:ext uri="{FF2B5EF4-FFF2-40B4-BE49-F238E27FC236}">
                    <a16:creationId xmlns:a16="http://schemas.microsoft.com/office/drawing/2014/main" id="{0862A85A-57B7-9664-BD57-6D443395B7E1}"/>
                  </a:ext>
                </a:extLst>
              </p:cNvPr>
              <p:cNvSpPr txBox="1">
                <a:spLocks noRot="1" noChangeAspect="1" noMove="1" noResize="1" noEditPoints="1" noAdjustHandles="1" noChangeArrowheads="1" noChangeShapeType="1" noTextEdit="1"/>
              </p:cNvSpPr>
              <p:nvPr/>
            </p:nvSpPr>
            <p:spPr>
              <a:xfrm>
                <a:off x="912394" y="2305615"/>
                <a:ext cx="3931172" cy="2246769"/>
              </a:xfrm>
              <a:prstGeom prst="rect">
                <a:avLst/>
              </a:prstGeom>
              <a:blipFill>
                <a:blip r:embed="rId7"/>
                <a:stretch>
                  <a:fillRect l="-3256" t="-2710" r="-2636" b="-6504"/>
                </a:stretch>
              </a:blipFill>
            </p:spPr>
            <p:txBody>
              <a:bodyPr/>
              <a:lstStyle/>
              <a:p>
                <a:r>
                  <a:rPr lang="en-US">
                    <a:noFill/>
                  </a:rPr>
                  <a:t> </a:t>
                </a:r>
              </a:p>
            </p:txBody>
          </p:sp>
        </mc:Fallback>
      </mc:AlternateContent>
    </p:spTree>
    <p:extLst>
      <p:ext uri="{BB962C8B-B14F-4D97-AF65-F5344CB8AC3E}">
        <p14:creationId xmlns:p14="http://schemas.microsoft.com/office/powerpoint/2010/main" val="2245555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9C6B6-EA52-ABF6-D3AA-5F7A5999F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E654A-2320-4C70-8C0B-4264334D95DC}"/>
              </a:ext>
            </a:extLst>
          </p:cNvPr>
          <p:cNvSpPr>
            <a:spLocks noGrp="1"/>
          </p:cNvSpPr>
          <p:nvPr>
            <p:ph type="title"/>
          </p:nvPr>
        </p:nvSpPr>
        <p:spPr>
          <a:xfrm>
            <a:off x="1885156" y="362746"/>
            <a:ext cx="8421688" cy="823912"/>
          </a:xfrm>
        </p:spPr>
        <p:txBody>
          <a:bodyPr>
            <a:normAutofit fontScale="90000"/>
          </a:bodyPr>
          <a:lstStyle/>
          <a:p>
            <a:r>
              <a:rPr lang="en-US" dirty="0"/>
              <a:t>FOL Models</a:t>
            </a:r>
            <a:br>
              <a:rPr lang="en-US" dirty="0"/>
            </a:br>
            <a:r>
              <a:rPr lang="en-US" dirty="0"/>
              <a:t>(To Infinity and Beyond)</a:t>
            </a:r>
          </a:p>
        </p:txBody>
      </p:sp>
      <p:sp>
        <p:nvSpPr>
          <p:cNvPr id="10" name="Footer Placeholder 9">
            <a:extLst>
              <a:ext uri="{FF2B5EF4-FFF2-40B4-BE49-F238E27FC236}">
                <a16:creationId xmlns:a16="http://schemas.microsoft.com/office/drawing/2014/main" id="{17711538-F46F-02AA-44EC-FD5687B17B73}"/>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11" name="Slide Number Placeholder 10">
            <a:extLst>
              <a:ext uri="{FF2B5EF4-FFF2-40B4-BE49-F238E27FC236}">
                <a16:creationId xmlns:a16="http://schemas.microsoft.com/office/drawing/2014/main" id="{5F20B6C7-7996-C608-D78D-5504788C6BD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BB94DD8-99E3-A31F-D0B7-530F80D6F21E}"/>
                  </a:ext>
                </a:extLst>
              </p:cNvPr>
              <p:cNvSpPr>
                <a:spLocks noGrp="1"/>
              </p:cNvSpPr>
              <p:nvPr>
                <p:ph sz="half" idx="2"/>
              </p:nvPr>
            </p:nvSpPr>
            <p:spPr>
              <a:xfrm>
                <a:off x="1885156" y="1707614"/>
                <a:ext cx="8421688" cy="4124859"/>
              </a:xfrm>
            </p:spPr>
            <p:txBody>
              <a:bodyPr>
                <a:normAutofit/>
              </a:bodyPr>
              <a:lstStyle/>
              <a:p>
                <a:pPr marL="285750" indent="-285750">
                  <a:buFont typeface="Arial" panose="020B0604020202020204" pitchFamily="34" charset="0"/>
                  <a:buChar char="•"/>
                </a:pPr>
                <a:r>
                  <a:rPr lang="en-US" sz="2800" dirty="0"/>
                  <a:t>If you wanted to enumerate FOL models:</a:t>
                </a:r>
              </a:p>
              <a:p>
                <a:pPr marL="285750" indent="-285750">
                  <a:buFont typeface="Arial" panose="020B0604020202020204" pitchFamily="34" charset="0"/>
                  <a:buChar char="•"/>
                </a:pPr>
                <a:r>
                  <a:rPr lang="en-US" sz="2800" dirty="0"/>
                  <a:t>For each number of domain elements </a:t>
                </a:r>
                <a14:m>
                  <m:oMath xmlns:m="http://schemas.openxmlformats.org/officeDocument/2006/math">
                    <m:r>
                      <a:rPr lang="en-US" sz="2800" b="0" i="1" smtClean="0">
                        <a:latin typeface="Cambria Math" panose="02040503050406030204" pitchFamily="18" charset="0"/>
                      </a:rPr>
                      <m:t>𝑛</m:t>
                    </m:r>
                  </m:oMath>
                </a14:m>
                <a:r>
                  <a:rPr lang="en-US" sz="2800" dirty="0"/>
                  <a:t> from </a:t>
                </a:r>
                <a14:m>
                  <m:oMath xmlns:m="http://schemas.openxmlformats.org/officeDocument/2006/math">
                    <m:r>
                      <a:rPr lang="en-US" sz="2800" b="0" i="1" smtClean="0">
                        <a:latin typeface="Cambria Math" panose="02040503050406030204" pitchFamily="18" charset="0"/>
                      </a:rPr>
                      <m:t>1</m:t>
                    </m:r>
                  </m:oMath>
                </a14:m>
                <a:r>
                  <a:rPr lang="en-US" sz="2800" dirty="0"/>
                  <a:t> to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endParaRPr lang="en-US" sz="2800" dirty="0"/>
              </a:p>
              <a:p>
                <a:pPr marL="742950" lvl="1" indent="-285750">
                  <a:buFont typeface="Arial" panose="020B0604020202020204" pitchFamily="34" charset="0"/>
                  <a:buChar char="•"/>
                </a:pPr>
                <a:r>
                  <a:rPr lang="en-US" sz="2400" dirty="0"/>
                  <a:t>For each </a:t>
                </a:r>
                <a14:m>
                  <m:oMath xmlns:m="http://schemas.openxmlformats.org/officeDocument/2006/math">
                    <m:r>
                      <a:rPr lang="en-US" sz="2400" b="0" i="1" smtClean="0">
                        <a:latin typeface="Cambria Math" panose="02040503050406030204" pitchFamily="18" charset="0"/>
                      </a:rPr>
                      <m:t>𝑘</m:t>
                    </m:r>
                  </m:oMath>
                </a14:m>
                <a:r>
                  <a:rPr lang="en-US" sz="2400" dirty="0"/>
                  <a:t>-</a:t>
                </a:r>
                <a:r>
                  <a:rPr lang="en-US" sz="2400" dirty="0" err="1"/>
                  <a:t>ary</a:t>
                </a:r>
                <a:r>
                  <a:rPr lang="en-US" sz="2400" dirty="0"/>
                  <a:t> predicate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𝑘</m:t>
                        </m:r>
                      </m:sub>
                    </m:sSub>
                  </m:oMath>
                </a14:m>
                <a:r>
                  <a:rPr lang="en-US" sz="2400" dirty="0"/>
                  <a:t> in the vocabulary</a:t>
                </a:r>
              </a:p>
              <a:p>
                <a:pPr marL="1200150" lvl="2" indent="-285750">
                  <a:buFont typeface="Arial" panose="020B0604020202020204" pitchFamily="34" charset="0"/>
                  <a:buChar char="•"/>
                </a:pPr>
                <a:r>
                  <a:rPr lang="en-US" sz="2000" dirty="0"/>
                  <a:t>For each possible </a:t>
                </a:r>
                <a14:m>
                  <m:oMath xmlns:m="http://schemas.openxmlformats.org/officeDocument/2006/math">
                    <m:r>
                      <a:rPr lang="en-US" sz="2000" b="0" i="1" smtClean="0">
                        <a:latin typeface="Cambria Math" panose="02040503050406030204" pitchFamily="18" charset="0"/>
                      </a:rPr>
                      <m:t>𝑘</m:t>
                    </m:r>
                  </m:oMath>
                </a14:m>
                <a:r>
                  <a:rPr lang="en-US" sz="2000" dirty="0"/>
                  <a:t>-</a:t>
                </a:r>
                <a:r>
                  <a:rPr lang="en-US" sz="2000" dirty="0" err="1"/>
                  <a:t>ary</a:t>
                </a:r>
                <a:r>
                  <a:rPr lang="en-US" sz="2000" dirty="0"/>
                  <a:t> relation on </a:t>
                </a:r>
                <a14:m>
                  <m:oMath xmlns:m="http://schemas.openxmlformats.org/officeDocument/2006/math">
                    <m:r>
                      <a:rPr lang="en-US" sz="2000" b="0" i="1" smtClean="0">
                        <a:latin typeface="Cambria Math" panose="02040503050406030204" pitchFamily="18" charset="0"/>
                      </a:rPr>
                      <m:t>𝑛</m:t>
                    </m:r>
                  </m:oMath>
                </a14:m>
                <a:r>
                  <a:rPr lang="en-US" sz="2000" dirty="0"/>
                  <a:t> objects</a:t>
                </a:r>
              </a:p>
              <a:p>
                <a:pPr marL="1657350" lvl="3" indent="-285750">
                  <a:buFont typeface="Arial" panose="020B0604020202020204" pitchFamily="34" charset="0"/>
                  <a:buChar char="•"/>
                </a:pPr>
                <a:r>
                  <a:rPr lang="en-US" sz="1800" dirty="0"/>
                  <a:t>For each constant symbol </a:t>
                </a:r>
                <a14:m>
                  <m:oMath xmlns:m="http://schemas.openxmlformats.org/officeDocument/2006/math">
                    <m:r>
                      <a:rPr lang="en-US" sz="1800" b="0" i="1" smtClean="0">
                        <a:latin typeface="Cambria Math" panose="02040503050406030204" pitchFamily="18" charset="0"/>
                      </a:rPr>
                      <m:t>𝐶</m:t>
                    </m:r>
                  </m:oMath>
                </a14:m>
                <a:r>
                  <a:rPr lang="en-US" sz="1800" dirty="0"/>
                  <a:t> in the vocabulary</a:t>
                </a:r>
              </a:p>
              <a:p>
                <a:pPr marL="2114550" lvl="4" indent="-285750">
                  <a:buFont typeface="Arial" panose="020B0604020202020204" pitchFamily="34" charset="0"/>
                  <a:buChar char="•"/>
                </a:pPr>
                <a:r>
                  <a:rPr lang="en-US" sz="1600" dirty="0"/>
                  <a:t>For each choice of referent for </a:t>
                </a:r>
                <a14:m>
                  <m:oMath xmlns:m="http://schemas.openxmlformats.org/officeDocument/2006/math">
                    <m:r>
                      <a:rPr lang="en-US" sz="1600" b="0" i="1" smtClean="0">
                        <a:latin typeface="Cambria Math" panose="02040503050406030204" pitchFamily="18" charset="0"/>
                      </a:rPr>
                      <m:t>𝐶</m:t>
                    </m:r>
                  </m:oMath>
                </a14:m>
                <a:r>
                  <a:rPr lang="en-US" sz="1600" dirty="0"/>
                  <a:t> from </a:t>
                </a:r>
                <a14:m>
                  <m:oMath xmlns:m="http://schemas.openxmlformats.org/officeDocument/2006/math">
                    <m:r>
                      <a:rPr lang="en-US" sz="1600" b="0" i="1" smtClean="0">
                        <a:latin typeface="Cambria Math" panose="02040503050406030204" pitchFamily="18" charset="0"/>
                      </a:rPr>
                      <m:t>𝑛</m:t>
                    </m:r>
                  </m:oMath>
                </a14:m>
                <a:r>
                  <a:rPr lang="en-US" sz="1600" dirty="0"/>
                  <a:t> objects…</a:t>
                </a:r>
                <a:endParaRPr lang="en-US" sz="2800" dirty="0"/>
              </a:p>
              <a:p>
                <a:pPr marL="285750" indent="-285750">
                  <a:buFont typeface="Arial" panose="020B0604020202020204" pitchFamily="34" charset="0"/>
                  <a:buChar char="•"/>
                </a:pPr>
                <a:r>
                  <a:rPr lang="en-US" sz="2800" dirty="0"/>
                  <a:t>Computing entailment by enumerating FOL models is not easy…</a:t>
                </a:r>
              </a:p>
            </p:txBody>
          </p:sp>
        </mc:Choice>
        <mc:Fallback xmlns="">
          <p:sp>
            <p:nvSpPr>
              <p:cNvPr id="4" name="Content Placeholder 3">
                <a:extLst>
                  <a:ext uri="{FF2B5EF4-FFF2-40B4-BE49-F238E27FC236}">
                    <a16:creationId xmlns:a16="http://schemas.microsoft.com/office/drawing/2014/main" id="{1BB94DD8-99E3-A31F-D0B7-530F80D6F21E}"/>
                  </a:ext>
                </a:extLst>
              </p:cNvPr>
              <p:cNvSpPr>
                <a:spLocks noGrp="1" noRot="1" noChangeAspect="1" noMove="1" noResize="1" noEditPoints="1" noAdjustHandles="1" noChangeArrowheads="1" noChangeShapeType="1" noTextEdit="1"/>
              </p:cNvSpPr>
              <p:nvPr>
                <p:ph sz="half" idx="2"/>
              </p:nvPr>
            </p:nvSpPr>
            <p:spPr>
              <a:xfrm>
                <a:off x="1885156" y="1707614"/>
                <a:ext cx="8421688" cy="4124859"/>
              </a:xfrm>
              <a:blipFill>
                <a:blip r:embed="rId3"/>
                <a:stretch>
                  <a:fillRect l="-1302" t="-1477" r="-651"/>
                </a:stretch>
              </a:blipFill>
            </p:spPr>
            <p:txBody>
              <a:bodyPr/>
              <a:lstStyle/>
              <a:p>
                <a:r>
                  <a:rPr lang="en-US">
                    <a:noFill/>
                  </a:rPr>
                  <a:t> </a:t>
                </a:r>
              </a:p>
            </p:txBody>
          </p:sp>
        </mc:Fallback>
      </mc:AlternateContent>
    </p:spTree>
    <p:extLst>
      <p:ext uri="{BB962C8B-B14F-4D97-AF65-F5344CB8AC3E}">
        <p14:creationId xmlns:p14="http://schemas.microsoft.com/office/powerpoint/2010/main" val="3393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02E09-6A95-993E-179D-8B08CEB0D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6B9A2-BFFC-C0B3-F80D-9F1AB62F30A3}"/>
              </a:ext>
            </a:extLst>
          </p:cNvPr>
          <p:cNvSpPr>
            <a:spLocks noGrp="1"/>
          </p:cNvSpPr>
          <p:nvPr>
            <p:ph type="title"/>
          </p:nvPr>
        </p:nvSpPr>
        <p:spPr>
          <a:xfrm>
            <a:off x="1289825" y="496810"/>
            <a:ext cx="9612350" cy="847413"/>
          </a:xfrm>
        </p:spPr>
        <p:txBody>
          <a:bodyPr>
            <a:normAutofit/>
          </a:bodyPr>
          <a:lstStyle/>
          <a:p>
            <a:r>
              <a:rPr lang="en-US" dirty="0"/>
              <a:t>Universal vs. Existential Quantifiers</a:t>
            </a:r>
          </a:p>
        </p:txBody>
      </p:sp>
      <p:sp>
        <p:nvSpPr>
          <p:cNvPr id="24" name="Footer Placeholder 23">
            <a:extLst>
              <a:ext uri="{FF2B5EF4-FFF2-40B4-BE49-F238E27FC236}">
                <a16:creationId xmlns:a16="http://schemas.microsoft.com/office/drawing/2014/main" id="{F6E47D94-3B55-D75C-B92C-3FA846D8712F}"/>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25" name="Slide Number Placeholder 24">
            <a:extLst>
              <a:ext uri="{FF2B5EF4-FFF2-40B4-BE49-F238E27FC236}">
                <a16:creationId xmlns:a16="http://schemas.microsoft.com/office/drawing/2014/main" id="{6966077D-A3D2-5AAB-C67E-0EA3D2E0E570}"/>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grpSp>
        <p:nvGrpSpPr>
          <p:cNvPr id="23" name="Group 22">
            <a:extLst>
              <a:ext uri="{FF2B5EF4-FFF2-40B4-BE49-F238E27FC236}">
                <a16:creationId xmlns:a16="http://schemas.microsoft.com/office/drawing/2014/main" id="{5D5E7961-2023-B29F-81DD-A0EB5A55A0DA}"/>
              </a:ext>
            </a:extLst>
          </p:cNvPr>
          <p:cNvGrpSpPr/>
          <p:nvPr/>
        </p:nvGrpSpPr>
        <p:grpSpPr>
          <a:xfrm>
            <a:off x="5520236" y="2287278"/>
            <a:ext cx="5574801" cy="3126015"/>
            <a:chOff x="5327374" y="2239617"/>
            <a:chExt cx="5574801" cy="3126015"/>
          </a:xfrm>
        </p:grpSpPr>
        <p:pic>
          <p:nvPicPr>
            <p:cNvPr id="4" name="Picture 3" descr="A toy character standing on a group of green alien&#10;&#10;Description automatically generated">
              <a:extLst>
                <a:ext uri="{FF2B5EF4-FFF2-40B4-BE49-F238E27FC236}">
                  <a16:creationId xmlns:a16="http://schemas.microsoft.com/office/drawing/2014/main" id="{89BF6BEB-20D5-D44C-7F52-79CC35BED956}"/>
                </a:ext>
              </a:extLst>
            </p:cNvPr>
            <p:cNvPicPr>
              <a:picLocks noChangeAspect="1"/>
            </p:cNvPicPr>
            <p:nvPr/>
          </p:nvPicPr>
          <p:blipFill>
            <a:blip r:embed="rId3"/>
            <a:stretch>
              <a:fillRect/>
            </a:stretch>
          </p:blipFill>
          <p:spPr>
            <a:xfrm>
              <a:off x="5327374" y="2239617"/>
              <a:ext cx="5574801" cy="3126015"/>
            </a:xfrm>
            <a:prstGeom prst="rect">
              <a:avLst/>
            </a:prstGeom>
          </p:spPr>
        </p:pic>
        <p:sp>
          <p:nvSpPr>
            <p:cNvPr id="7" name="TextBox 6">
              <a:extLst>
                <a:ext uri="{FF2B5EF4-FFF2-40B4-BE49-F238E27FC236}">
                  <a16:creationId xmlns:a16="http://schemas.microsoft.com/office/drawing/2014/main" id="{202CD35F-7136-CFC4-A606-3150FC43D4EB}"/>
                </a:ext>
              </a:extLst>
            </p:cNvPr>
            <p:cNvSpPr txBox="1"/>
            <p:nvPr/>
          </p:nvSpPr>
          <p:spPr>
            <a:xfrm>
              <a:off x="6844802" y="4820992"/>
              <a:ext cx="874590" cy="371291"/>
            </a:xfrm>
            <a:prstGeom prst="rect">
              <a:avLst/>
            </a:prstGeom>
            <a:solidFill>
              <a:schemeClr val="bg1"/>
            </a:solidFill>
            <a:ln w="12700">
              <a:solidFill>
                <a:schemeClr val="tx1"/>
              </a:solidFill>
            </a:ln>
          </p:spPr>
          <p:txBody>
            <a:bodyPr wrap="square">
              <a:spAutoFit/>
            </a:bodyPr>
            <a:lstStyle/>
            <a:p>
              <a:r>
                <a:rPr lang="en-US" sz="1800" b="1" i="0" dirty="0">
                  <a:solidFill>
                    <a:srgbClr val="FF0000"/>
                  </a:solidFill>
                  <a:effectLst/>
                  <a:latin typeface="Cascadia Code" panose="020B0609020000020004" pitchFamily="49" charset="0"/>
                  <a:cs typeface="Cascadia Code" panose="020B0609020000020004" pitchFamily="49" charset="0"/>
                </a:rPr>
                <a:t>false</a:t>
              </a:r>
              <a:endParaRPr lang="en-US"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EC33E1D-C444-87F8-873F-2962A6B475B9}"/>
                    </a:ext>
                  </a:extLst>
                </p:cNvPr>
                <p:cNvSpPr txBox="1"/>
                <p:nvPr/>
              </p:nvSpPr>
              <p:spPr>
                <a:xfrm>
                  <a:off x="6543888" y="2347337"/>
                  <a:ext cx="1082738" cy="371291"/>
                </a:xfrm>
                <a:prstGeom prst="rect">
                  <a:avLst/>
                </a:prstGeom>
                <a:solidFill>
                  <a:schemeClr val="bg1"/>
                </a:solidFill>
                <a:ln w="12700">
                  <a:solidFill>
                    <a:schemeClr val="tx1"/>
                  </a:solidFill>
                </a:ln>
              </p:spPr>
              <p:txBody>
                <a:bodyPr wrap="square">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𝑠𝑒𝑛𝑡𝑒𝑛𝑐𝑒</m:t>
                        </m:r>
                      </m:oMath>
                    </m:oMathPara>
                  </a14:m>
                  <a:endParaRPr lang="en-US" dirty="0"/>
                </a:p>
              </p:txBody>
            </p:sp>
          </mc:Choice>
          <mc:Fallback>
            <p:sp>
              <p:nvSpPr>
                <p:cNvPr id="11" name="TextBox 10">
                  <a:extLst>
                    <a:ext uri="{FF2B5EF4-FFF2-40B4-BE49-F238E27FC236}">
                      <a16:creationId xmlns:a16="http://schemas.microsoft.com/office/drawing/2014/main" id="{8EC33E1D-C444-87F8-873F-2962A6B475B9}"/>
                    </a:ext>
                  </a:extLst>
                </p:cNvPr>
                <p:cNvSpPr txBox="1">
                  <a:spLocks noRot="1" noChangeAspect="1" noMove="1" noResize="1" noEditPoints="1" noAdjustHandles="1" noChangeArrowheads="1" noChangeShapeType="1" noTextEdit="1"/>
                </p:cNvSpPr>
                <p:nvPr/>
              </p:nvSpPr>
              <p:spPr>
                <a:xfrm>
                  <a:off x="6543888" y="2347337"/>
                  <a:ext cx="1082738" cy="371291"/>
                </a:xfrm>
                <a:prstGeom prst="rect">
                  <a:avLst/>
                </a:prstGeom>
                <a:blipFill>
                  <a:blip r:embed="rId4"/>
                  <a:stretch>
                    <a:fillRect/>
                  </a:stretch>
                </a:blipFill>
                <a:ln w="12700">
                  <a:solidFill>
                    <a:schemeClr val="tx1"/>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81CAF668-E542-F3AE-A92B-DAEE429CEC9C}"/>
                </a:ext>
              </a:extLst>
            </p:cNvPr>
            <p:cNvSpPr txBox="1"/>
            <p:nvPr/>
          </p:nvSpPr>
          <p:spPr>
            <a:xfrm>
              <a:off x="8278810" y="4754731"/>
              <a:ext cx="874590" cy="371291"/>
            </a:xfrm>
            <a:prstGeom prst="rect">
              <a:avLst/>
            </a:prstGeom>
            <a:solidFill>
              <a:schemeClr val="bg1"/>
            </a:solidFill>
            <a:ln w="12700">
              <a:solidFill>
                <a:schemeClr val="tx1"/>
              </a:solidFill>
            </a:ln>
          </p:spPr>
          <p:txBody>
            <a:bodyPr wrap="square">
              <a:spAutoFit/>
            </a:bodyPr>
            <a:lstStyle/>
            <a:p>
              <a:r>
                <a:rPr lang="en-US" sz="1800" b="1" i="0" dirty="0">
                  <a:solidFill>
                    <a:srgbClr val="FF0000"/>
                  </a:solidFill>
                  <a:effectLst/>
                  <a:latin typeface="Cascadia Code" panose="020B0609020000020004" pitchFamily="49" charset="0"/>
                  <a:cs typeface="Cascadia Code" panose="020B0609020000020004" pitchFamily="49" charset="0"/>
                </a:rPr>
                <a:t>false</a:t>
              </a:r>
              <a:endParaRPr lang="en-US" dirty="0"/>
            </a:p>
          </p:txBody>
        </p:sp>
        <p:sp>
          <p:nvSpPr>
            <p:cNvPr id="16" name="TextBox 15">
              <a:extLst>
                <a:ext uri="{FF2B5EF4-FFF2-40B4-BE49-F238E27FC236}">
                  <a16:creationId xmlns:a16="http://schemas.microsoft.com/office/drawing/2014/main" id="{73F35BE9-050B-5F5F-5CB3-122C4D2D61D1}"/>
                </a:ext>
              </a:extLst>
            </p:cNvPr>
            <p:cNvSpPr txBox="1"/>
            <p:nvPr/>
          </p:nvSpPr>
          <p:spPr>
            <a:xfrm>
              <a:off x="7189331" y="4171005"/>
              <a:ext cx="874590" cy="371291"/>
            </a:xfrm>
            <a:prstGeom prst="rect">
              <a:avLst/>
            </a:prstGeom>
            <a:solidFill>
              <a:schemeClr val="bg1"/>
            </a:solidFill>
            <a:ln w="12700">
              <a:solidFill>
                <a:schemeClr val="tx1"/>
              </a:solidFill>
            </a:ln>
          </p:spPr>
          <p:txBody>
            <a:bodyPr wrap="square">
              <a:spAutoFit/>
            </a:bodyPr>
            <a:lstStyle/>
            <a:p>
              <a:r>
                <a:rPr lang="en-US" sz="1800" b="1" i="0" dirty="0">
                  <a:solidFill>
                    <a:srgbClr val="FF0000"/>
                  </a:solidFill>
                  <a:effectLst/>
                  <a:latin typeface="Cascadia Code" panose="020B0609020000020004" pitchFamily="49" charset="0"/>
                  <a:cs typeface="Cascadia Code" panose="020B0609020000020004" pitchFamily="49" charset="0"/>
                </a:rPr>
                <a:t>false</a:t>
              </a:r>
              <a:endParaRPr lang="en-US" dirty="0"/>
            </a:p>
          </p:txBody>
        </p:sp>
        <p:sp>
          <p:nvSpPr>
            <p:cNvPr id="17" name="TextBox 16">
              <a:extLst>
                <a:ext uri="{FF2B5EF4-FFF2-40B4-BE49-F238E27FC236}">
                  <a16:creationId xmlns:a16="http://schemas.microsoft.com/office/drawing/2014/main" id="{E82AB582-EFE7-A22D-3832-490F2BCD35EF}"/>
                </a:ext>
              </a:extLst>
            </p:cNvPr>
            <p:cNvSpPr txBox="1"/>
            <p:nvPr/>
          </p:nvSpPr>
          <p:spPr>
            <a:xfrm>
              <a:off x="8278810" y="3125883"/>
              <a:ext cx="722136" cy="371291"/>
            </a:xfrm>
            <a:prstGeom prst="rect">
              <a:avLst/>
            </a:prstGeom>
            <a:solidFill>
              <a:schemeClr val="bg1"/>
            </a:solidFill>
            <a:ln w="12700">
              <a:solidFill>
                <a:schemeClr val="tx1"/>
              </a:solidFill>
            </a:ln>
          </p:spPr>
          <p:txBody>
            <a:bodyPr wrap="square">
              <a:spAutoFit/>
            </a:bodyPr>
            <a:lstStyle/>
            <a:p>
              <a:r>
                <a:rPr lang="en-US" sz="1800" b="1" i="0" dirty="0">
                  <a:solidFill>
                    <a:srgbClr val="00B050"/>
                  </a:solidFill>
                  <a:effectLst/>
                  <a:latin typeface="Cascadia Code" panose="020B0609020000020004" pitchFamily="49" charset="0"/>
                  <a:cs typeface="Cascadia Code" panose="020B0609020000020004" pitchFamily="49" charset="0"/>
                </a:rPr>
                <a:t>true</a:t>
              </a:r>
              <a:endParaRPr lang="en-US" dirty="0"/>
            </a:p>
          </p:txBody>
        </p:sp>
      </p:grpSp>
      <p:grpSp>
        <p:nvGrpSpPr>
          <p:cNvPr id="22" name="Group 21">
            <a:extLst>
              <a:ext uri="{FF2B5EF4-FFF2-40B4-BE49-F238E27FC236}">
                <a16:creationId xmlns:a16="http://schemas.microsoft.com/office/drawing/2014/main" id="{95A5FFCC-2DF7-F8AD-9EF5-FBA67E9E0F63}"/>
              </a:ext>
            </a:extLst>
          </p:cNvPr>
          <p:cNvGrpSpPr/>
          <p:nvPr/>
        </p:nvGrpSpPr>
        <p:grpSpPr>
          <a:xfrm>
            <a:off x="1096963" y="1915609"/>
            <a:ext cx="3869354" cy="3869354"/>
            <a:chOff x="904101" y="1786229"/>
            <a:chExt cx="3869354" cy="3869354"/>
          </a:xfrm>
        </p:grpSpPr>
        <p:pic>
          <p:nvPicPr>
            <p:cNvPr id="14" name="Picture 13" descr="A painting of a group of men fishing in a boat&#10;&#10;Description automatically generated">
              <a:extLst>
                <a:ext uri="{FF2B5EF4-FFF2-40B4-BE49-F238E27FC236}">
                  <a16:creationId xmlns:a16="http://schemas.microsoft.com/office/drawing/2014/main" id="{5014ADF3-D3D5-9C8A-4CAE-9401E05F9788}"/>
                </a:ext>
              </a:extLst>
            </p:cNvPr>
            <p:cNvPicPr>
              <a:picLocks noChangeAspect="1"/>
            </p:cNvPicPr>
            <p:nvPr/>
          </p:nvPicPr>
          <p:blipFill>
            <a:blip r:embed="rId5"/>
            <a:stretch>
              <a:fillRect/>
            </a:stretch>
          </p:blipFill>
          <p:spPr>
            <a:xfrm>
              <a:off x="904101" y="1786229"/>
              <a:ext cx="3869354" cy="3869354"/>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FCD5369-6EAF-EE55-2EEC-34DE48E45667}"/>
                    </a:ext>
                  </a:extLst>
                </p:cNvPr>
                <p:cNvSpPr txBox="1"/>
                <p:nvPr/>
              </p:nvSpPr>
              <p:spPr>
                <a:xfrm>
                  <a:off x="2687505" y="4103250"/>
                  <a:ext cx="1082738" cy="371291"/>
                </a:xfrm>
                <a:prstGeom prst="rect">
                  <a:avLst/>
                </a:prstGeom>
                <a:solidFill>
                  <a:schemeClr val="bg1"/>
                </a:solidFill>
                <a:ln w="12700">
                  <a:solidFill>
                    <a:schemeClr val="tx1"/>
                  </a:solidFill>
                </a:ln>
              </p:spPr>
              <p:txBody>
                <a:bodyPr wrap="square">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𝑠𝑒𝑛𝑡𝑒𝑛𝑐𝑒</m:t>
                        </m:r>
                      </m:oMath>
                    </m:oMathPara>
                  </a14:m>
                  <a:endParaRPr lang="en-US" dirty="0"/>
                </a:p>
              </p:txBody>
            </p:sp>
          </mc:Choice>
          <mc:Fallback>
            <p:sp>
              <p:nvSpPr>
                <p:cNvPr id="18" name="TextBox 17">
                  <a:extLst>
                    <a:ext uri="{FF2B5EF4-FFF2-40B4-BE49-F238E27FC236}">
                      <a16:creationId xmlns:a16="http://schemas.microsoft.com/office/drawing/2014/main" id="{8FCD5369-6EAF-EE55-2EEC-34DE48E45667}"/>
                    </a:ext>
                  </a:extLst>
                </p:cNvPr>
                <p:cNvSpPr txBox="1">
                  <a:spLocks noRot="1" noChangeAspect="1" noMove="1" noResize="1" noEditPoints="1" noAdjustHandles="1" noChangeArrowheads="1" noChangeShapeType="1" noTextEdit="1"/>
                </p:cNvSpPr>
                <p:nvPr/>
              </p:nvSpPr>
              <p:spPr>
                <a:xfrm>
                  <a:off x="2687505" y="4103250"/>
                  <a:ext cx="1082738" cy="371291"/>
                </a:xfrm>
                <a:prstGeom prst="rect">
                  <a:avLst/>
                </a:prstGeom>
                <a:blipFill>
                  <a:blip r:embed="rId6"/>
                  <a:stretch>
                    <a:fillRect/>
                  </a:stretch>
                </a:blipFill>
                <a:ln w="12700">
                  <a:solidFill>
                    <a:schemeClr val="tx1"/>
                  </a:solid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C7C8E567-023A-683E-897C-B6618EAF418A}"/>
                </a:ext>
              </a:extLst>
            </p:cNvPr>
            <p:cNvSpPr txBox="1"/>
            <p:nvPr/>
          </p:nvSpPr>
          <p:spPr>
            <a:xfrm>
              <a:off x="2604516" y="4805171"/>
              <a:ext cx="722136" cy="371291"/>
            </a:xfrm>
            <a:prstGeom prst="rect">
              <a:avLst/>
            </a:prstGeom>
            <a:solidFill>
              <a:schemeClr val="bg1"/>
            </a:solidFill>
            <a:ln w="12700">
              <a:solidFill>
                <a:schemeClr val="tx1"/>
              </a:solidFill>
            </a:ln>
          </p:spPr>
          <p:txBody>
            <a:bodyPr wrap="square">
              <a:spAutoFit/>
            </a:bodyPr>
            <a:lstStyle/>
            <a:p>
              <a:r>
                <a:rPr lang="en-US" sz="1800" b="1" i="0" dirty="0">
                  <a:solidFill>
                    <a:srgbClr val="00B050"/>
                  </a:solidFill>
                  <a:effectLst/>
                  <a:latin typeface="Cascadia Code" panose="020B0609020000020004" pitchFamily="49" charset="0"/>
                  <a:cs typeface="Cascadia Code" panose="020B0609020000020004" pitchFamily="49" charset="0"/>
                </a:rPr>
                <a:t>true</a:t>
              </a:r>
              <a:endParaRPr lang="en-US" dirty="0"/>
            </a:p>
          </p:txBody>
        </p:sp>
        <p:sp>
          <p:nvSpPr>
            <p:cNvPr id="20" name="TextBox 19">
              <a:extLst>
                <a:ext uri="{FF2B5EF4-FFF2-40B4-BE49-F238E27FC236}">
                  <a16:creationId xmlns:a16="http://schemas.microsoft.com/office/drawing/2014/main" id="{DE714854-40DA-CB9C-9140-9174713C36A3}"/>
                </a:ext>
              </a:extLst>
            </p:cNvPr>
            <p:cNvSpPr txBox="1"/>
            <p:nvPr/>
          </p:nvSpPr>
          <p:spPr>
            <a:xfrm>
              <a:off x="3725493" y="4569085"/>
              <a:ext cx="722136" cy="371291"/>
            </a:xfrm>
            <a:prstGeom prst="rect">
              <a:avLst/>
            </a:prstGeom>
            <a:solidFill>
              <a:schemeClr val="bg1"/>
            </a:solidFill>
            <a:ln w="12700">
              <a:solidFill>
                <a:schemeClr val="tx1"/>
              </a:solidFill>
            </a:ln>
          </p:spPr>
          <p:txBody>
            <a:bodyPr wrap="square">
              <a:spAutoFit/>
            </a:bodyPr>
            <a:lstStyle/>
            <a:p>
              <a:r>
                <a:rPr lang="en-US" sz="1800" b="1" i="0" dirty="0">
                  <a:solidFill>
                    <a:srgbClr val="00B050"/>
                  </a:solidFill>
                  <a:effectLst/>
                  <a:latin typeface="Cascadia Code" panose="020B0609020000020004" pitchFamily="49" charset="0"/>
                  <a:cs typeface="Cascadia Code" panose="020B0609020000020004" pitchFamily="49" charset="0"/>
                </a:rPr>
                <a:t>true</a:t>
              </a:r>
              <a:endParaRPr lang="en-US" dirty="0"/>
            </a:p>
          </p:txBody>
        </p:sp>
        <p:sp>
          <p:nvSpPr>
            <p:cNvPr id="21" name="TextBox 20">
              <a:extLst>
                <a:ext uri="{FF2B5EF4-FFF2-40B4-BE49-F238E27FC236}">
                  <a16:creationId xmlns:a16="http://schemas.microsoft.com/office/drawing/2014/main" id="{7055CAEE-096C-1F55-CE09-E2DACB0FCA1A}"/>
                </a:ext>
              </a:extLst>
            </p:cNvPr>
            <p:cNvSpPr txBox="1"/>
            <p:nvPr/>
          </p:nvSpPr>
          <p:spPr>
            <a:xfrm>
              <a:off x="3364425" y="5011091"/>
              <a:ext cx="722136" cy="371291"/>
            </a:xfrm>
            <a:prstGeom prst="rect">
              <a:avLst/>
            </a:prstGeom>
            <a:solidFill>
              <a:schemeClr val="bg1"/>
            </a:solidFill>
            <a:ln w="12700">
              <a:solidFill>
                <a:schemeClr val="tx1"/>
              </a:solidFill>
            </a:ln>
          </p:spPr>
          <p:txBody>
            <a:bodyPr wrap="square">
              <a:spAutoFit/>
            </a:bodyPr>
            <a:lstStyle/>
            <a:p>
              <a:r>
                <a:rPr lang="en-US" sz="1800" b="1" i="0" dirty="0">
                  <a:solidFill>
                    <a:srgbClr val="00B050"/>
                  </a:solidFill>
                  <a:effectLst/>
                  <a:latin typeface="Cascadia Code" panose="020B0609020000020004" pitchFamily="49" charset="0"/>
                  <a:cs typeface="Cascadia Code" panose="020B0609020000020004" pitchFamily="49" charset="0"/>
                </a:rPr>
                <a:t>true</a:t>
              </a:r>
              <a:endParaRPr lang="en-US" dirty="0"/>
            </a:p>
          </p:txBody>
        </p:sp>
      </p:grpSp>
    </p:spTree>
    <p:extLst>
      <p:ext uri="{BB962C8B-B14F-4D97-AF65-F5344CB8AC3E}">
        <p14:creationId xmlns:p14="http://schemas.microsoft.com/office/powerpoint/2010/main" val="59400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9D72C-FDD6-67F6-9BEB-7C40C20EE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FA4A3-C233-A48F-393F-FFE9F4C34CE2}"/>
              </a:ext>
            </a:extLst>
          </p:cNvPr>
          <p:cNvSpPr>
            <a:spLocks noGrp="1"/>
          </p:cNvSpPr>
          <p:nvPr>
            <p:ph type="title"/>
          </p:nvPr>
        </p:nvSpPr>
        <p:spPr>
          <a:xfrm>
            <a:off x="5476875" y="1671639"/>
            <a:ext cx="5111750" cy="587372"/>
          </a:xfrm>
        </p:spPr>
        <p:txBody>
          <a:bodyPr/>
          <a:lstStyle/>
          <a:p>
            <a:r>
              <a:rPr lang="en-US" dirty="0"/>
              <a:t>Notice</a:t>
            </a:r>
          </a:p>
        </p:txBody>
      </p:sp>
      <p:sp>
        <p:nvSpPr>
          <p:cNvPr id="3" name="Text Placeholder 2">
            <a:extLst>
              <a:ext uri="{FF2B5EF4-FFF2-40B4-BE49-F238E27FC236}">
                <a16:creationId xmlns:a16="http://schemas.microsoft.com/office/drawing/2014/main" id="{1E01EBD1-7394-3900-A55A-504B0FC29981}"/>
              </a:ext>
            </a:extLst>
          </p:cNvPr>
          <p:cNvSpPr>
            <a:spLocks noGrp="1"/>
          </p:cNvSpPr>
          <p:nvPr>
            <p:ph type="body" idx="1"/>
          </p:nvPr>
        </p:nvSpPr>
        <p:spPr>
          <a:xfrm>
            <a:off x="5476875" y="2464420"/>
            <a:ext cx="5111750" cy="2721941"/>
          </a:xfrm>
        </p:spPr>
        <p:txBody>
          <a:bodyPr>
            <a:normAutofit/>
          </a:bodyPr>
          <a:lstStyle/>
          <a:p>
            <a:r>
              <a:rPr lang="en-US" sz="2400" dirty="0"/>
              <a:t>Presentation slides will be available for download along with the recording of this review session.</a:t>
            </a:r>
          </a:p>
          <a:p>
            <a:r>
              <a:rPr lang="en-US" sz="2400" dirty="0"/>
              <a:t>You are free to take pictures regardless if you’d like.</a:t>
            </a:r>
          </a:p>
        </p:txBody>
      </p:sp>
      <p:sp>
        <p:nvSpPr>
          <p:cNvPr id="5" name="Footer Placeholder 4">
            <a:extLst>
              <a:ext uri="{FF2B5EF4-FFF2-40B4-BE49-F238E27FC236}">
                <a16:creationId xmlns:a16="http://schemas.microsoft.com/office/drawing/2014/main" id="{057A65A2-0E99-C4E3-E49D-A5BB13DB6039}"/>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6" name="Slide Number Placeholder 5">
            <a:extLst>
              <a:ext uri="{FF2B5EF4-FFF2-40B4-BE49-F238E27FC236}">
                <a16:creationId xmlns:a16="http://schemas.microsoft.com/office/drawing/2014/main" id="{5FF1591A-A29B-CD0F-D3E2-B3D418807090}"/>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898311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6265B-05E7-49B1-B845-944653F1D4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71EA0F0-2FCE-759B-87C0-7EBF4570362F}"/>
              </a:ext>
            </a:extLst>
          </p:cNvPr>
          <p:cNvSpPr>
            <a:spLocks noGrp="1"/>
          </p:cNvSpPr>
          <p:nvPr>
            <p:ph type="title"/>
          </p:nvPr>
        </p:nvSpPr>
        <p:spPr>
          <a:xfrm>
            <a:off x="838200" y="260467"/>
            <a:ext cx="10515600" cy="636489"/>
          </a:xfrm>
        </p:spPr>
        <p:txBody>
          <a:bodyPr/>
          <a:lstStyle/>
          <a:p>
            <a:r>
              <a:rPr lang="en-US" dirty="0"/>
              <a:t>Universal Quantification</a:t>
            </a:r>
          </a:p>
        </p:txBody>
      </p:sp>
      <p:sp>
        <p:nvSpPr>
          <p:cNvPr id="7" name="Footer Placeholder 6">
            <a:extLst>
              <a:ext uri="{FF2B5EF4-FFF2-40B4-BE49-F238E27FC236}">
                <a16:creationId xmlns:a16="http://schemas.microsoft.com/office/drawing/2014/main" id="{A7B5B05A-E318-7760-D81B-078F46C7A931}"/>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8" name="Slide Number Placeholder 7">
            <a:extLst>
              <a:ext uri="{FF2B5EF4-FFF2-40B4-BE49-F238E27FC236}">
                <a16:creationId xmlns:a16="http://schemas.microsoft.com/office/drawing/2014/main" id="{F2665927-79FB-641D-8BCA-B1ED4F9807B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grpSp>
        <p:nvGrpSpPr>
          <p:cNvPr id="21" name="Group 20">
            <a:extLst>
              <a:ext uri="{FF2B5EF4-FFF2-40B4-BE49-F238E27FC236}">
                <a16:creationId xmlns:a16="http://schemas.microsoft.com/office/drawing/2014/main" id="{0F51B5CE-4C74-CD53-4AFE-27F98A96337E}"/>
              </a:ext>
            </a:extLst>
          </p:cNvPr>
          <p:cNvGrpSpPr/>
          <p:nvPr/>
        </p:nvGrpSpPr>
        <p:grpSpPr>
          <a:xfrm>
            <a:off x="811694" y="1579602"/>
            <a:ext cx="10568611" cy="4094101"/>
            <a:chOff x="752155" y="1573711"/>
            <a:chExt cx="10568611" cy="4094101"/>
          </a:xfrm>
        </p:grpSpPr>
        <p:grpSp>
          <p:nvGrpSpPr>
            <p:cNvPr id="17" name="Group 16">
              <a:extLst>
                <a:ext uri="{FF2B5EF4-FFF2-40B4-BE49-F238E27FC236}">
                  <a16:creationId xmlns:a16="http://schemas.microsoft.com/office/drawing/2014/main" id="{298087B3-7AD7-D310-3F40-BC9681977427}"/>
                </a:ext>
              </a:extLst>
            </p:cNvPr>
            <p:cNvGrpSpPr/>
            <p:nvPr/>
          </p:nvGrpSpPr>
          <p:grpSpPr>
            <a:xfrm>
              <a:off x="752155" y="3067284"/>
              <a:ext cx="10568611" cy="2030284"/>
              <a:chOff x="556590" y="2737426"/>
              <a:chExt cx="10568611" cy="2030284"/>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F26539B-B325-5AD7-6862-F6EB5E06FEB9}"/>
                      </a:ext>
                    </a:extLst>
                  </p:cNvPr>
                  <p:cNvSpPr txBox="1"/>
                  <p:nvPr/>
                </p:nvSpPr>
                <p:spPr>
                  <a:xfrm>
                    <a:off x="556590" y="2737426"/>
                    <a:ext cx="5731567" cy="1750094"/>
                  </a:xfrm>
                  <a:prstGeom prst="rect">
                    <a:avLst/>
                  </a:prstGeom>
                  <a:noFill/>
                </p:spPr>
                <p:txBody>
                  <a:bodyPr wrap="square" rtlCol="0">
                    <a:spAutoFit/>
                  </a:bodyPr>
                  <a:lstStyle/>
                  <a:p>
                    <a:r>
                      <a:rPr lang="en-US" sz="2000" b="1" dirty="0"/>
                      <a:t>Propositional Logic*</a:t>
                    </a:r>
                  </a:p>
                  <a:p>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𝐾𝑖𝑛𝑔𝐽𝑜h𝑛</m:t>
                                  </m:r>
                                  <m:r>
                                    <a:rPr lang="en-US" sz="2000" b="0" i="1" smtClean="0">
                                      <a:latin typeface="Cambria Math" panose="02040503050406030204" pitchFamily="18" charset="0"/>
                                    </a:rPr>
                                    <m:t>, </m:t>
                                  </m:r>
                                  <m:r>
                                    <a:rPr lang="en-US" sz="2000" b="0" i="1" smtClean="0">
                                      <a:latin typeface="Cambria Math" panose="02040503050406030204" pitchFamily="18" charset="0"/>
                                    </a:rPr>
                                    <m:t>𝐵𝑒𝑟𝑘𝑒𝑙𝑒𝑦</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𝑆𝑚𝑎𝑟𝑡</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𝐾𝑖𝑛𝑔𝐽𝑜h𝑛</m:t>
                                  </m:r>
                                </m:e>
                              </m:d>
                            </m:e>
                          </m:d>
                          <m:r>
                            <a:rPr lang="en-US" sz="2000" i="1">
                              <a:latin typeface="Cambria Math" panose="02040503050406030204" pitchFamily="18" charset="0"/>
                              <a:ea typeface="Cambria Math" panose="02040503050406030204" pitchFamily="18" charset="0"/>
                            </a:rPr>
                            <m:t>∧</m:t>
                          </m:r>
                        </m:oMath>
                      </m:oMathPara>
                    </a14:m>
                    <a:endParaRPr lang="en-US" sz="2000" i="1"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𝑅𝑖𝑐h𝑎𝑟𝑑</m:t>
                                  </m:r>
                                  <m:r>
                                    <a:rPr lang="en-US" sz="2000" b="0" i="1" smtClean="0">
                                      <a:latin typeface="Cambria Math" panose="02040503050406030204" pitchFamily="18" charset="0"/>
                                    </a:rPr>
                                    <m:t>, </m:t>
                                  </m:r>
                                  <m:r>
                                    <a:rPr lang="en-US" sz="2000" b="0" i="1" smtClean="0">
                                      <a:latin typeface="Cambria Math" panose="02040503050406030204" pitchFamily="18" charset="0"/>
                                    </a:rPr>
                                    <m:t>𝐵𝑒𝑟𝑘𝑒𝑙𝑒𝑦</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𝑆𝑚𝑎𝑟𝑡</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𝑅𝑖𝑐h𝑎𝑟𝑑</m:t>
                                  </m:r>
                                </m:e>
                              </m:d>
                            </m:e>
                          </m:d>
                          <m:r>
                            <a:rPr lang="en-US" sz="2000" i="1">
                              <a:latin typeface="Cambria Math" panose="02040503050406030204" pitchFamily="18" charset="0"/>
                              <a:ea typeface="Cambria Math" panose="02040503050406030204" pitchFamily="18" charset="0"/>
                            </a:rPr>
                            <m:t>∧</m:t>
                          </m:r>
                        </m:oMath>
                      </m:oMathPara>
                    </a14:m>
                    <a:endParaRPr lang="en-US" sz="2000" i="1"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𝐵𝑒𝑟𝑘𝑒𝑙𝑒𝑦</m:t>
                                  </m:r>
                                  <m:r>
                                    <a:rPr lang="en-US" sz="2000" b="0" i="1" smtClean="0">
                                      <a:latin typeface="Cambria Math" panose="02040503050406030204" pitchFamily="18" charset="0"/>
                                    </a:rPr>
                                    <m:t>, </m:t>
                                  </m:r>
                                  <m:r>
                                    <a:rPr lang="en-US" sz="2000" b="0" i="1" smtClean="0">
                                      <a:latin typeface="Cambria Math" panose="02040503050406030204" pitchFamily="18" charset="0"/>
                                    </a:rPr>
                                    <m:t>𝐵𝑒𝑟𝑘𝑒𝑙𝑒𝑦</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𝑆𝑚𝑎𝑟𝑡</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𝐵𝑒𝑟𝑘𝑒𝑙𝑒𝑦</m:t>
                                  </m:r>
                                </m:e>
                              </m:d>
                            </m:e>
                          </m:d>
                          <m:r>
                            <a:rPr lang="en-US" sz="2000" i="1">
                              <a:latin typeface="Cambria Math" panose="02040503050406030204" pitchFamily="18" charset="0"/>
                              <a:ea typeface="Cambria Math" panose="02040503050406030204" pitchFamily="18" charset="0"/>
                            </a:rPr>
                            <m:t>∧</m:t>
                          </m:r>
                        </m:oMath>
                      </m:oMathPara>
                    </a14:m>
                    <a:endParaRPr lang="en-US" sz="2000" i="1" dirty="0">
                      <a:ea typeface="Cambria Math" panose="02040503050406030204" pitchFamily="18" charset="0"/>
                    </a:endParaRPr>
                  </a:p>
                  <a:p>
                    <a:pPr/>
                    <a:r>
                      <a:rPr lang="en-US" sz="2000" i="1" dirty="0"/>
                      <a:t>…</a:t>
                    </a:r>
                  </a:p>
                </p:txBody>
              </p:sp>
            </mc:Choice>
            <mc:Fallback>
              <p:sp>
                <p:nvSpPr>
                  <p:cNvPr id="2" name="TextBox 1">
                    <a:extLst>
                      <a:ext uri="{FF2B5EF4-FFF2-40B4-BE49-F238E27FC236}">
                        <a16:creationId xmlns:a16="http://schemas.microsoft.com/office/drawing/2014/main" id="{8F26539B-B325-5AD7-6862-F6EB5E06FEB9}"/>
                      </a:ext>
                    </a:extLst>
                  </p:cNvPr>
                  <p:cNvSpPr txBox="1">
                    <a:spLocks noRot="1" noChangeAspect="1" noMove="1" noResize="1" noEditPoints="1" noAdjustHandles="1" noChangeArrowheads="1" noChangeShapeType="1" noTextEdit="1"/>
                  </p:cNvSpPr>
                  <p:nvPr/>
                </p:nvSpPr>
                <p:spPr>
                  <a:xfrm>
                    <a:off x="556590" y="2737426"/>
                    <a:ext cx="5731567" cy="1750094"/>
                  </a:xfrm>
                  <a:prstGeom prst="rect">
                    <a:avLst/>
                  </a:prstGeom>
                  <a:blipFill>
                    <a:blip r:embed="rId3"/>
                    <a:stretch>
                      <a:fillRect l="-1064" t="-1742" b="-5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04EB51C-1327-053F-8610-B5BEC58C2C31}"/>
                      </a:ext>
                    </a:extLst>
                  </p:cNvPr>
                  <p:cNvSpPr txBox="1"/>
                  <p:nvPr/>
                </p:nvSpPr>
                <p:spPr>
                  <a:xfrm>
                    <a:off x="7321826" y="3258530"/>
                    <a:ext cx="3803375" cy="707886"/>
                  </a:xfrm>
                  <a:prstGeom prst="rect">
                    <a:avLst/>
                  </a:prstGeom>
                  <a:noFill/>
                </p:spPr>
                <p:txBody>
                  <a:bodyPr wrap="square" rtlCol="0">
                    <a:spAutoFit/>
                  </a:bodyPr>
                  <a:lstStyle/>
                  <a:p>
                    <a:r>
                      <a:rPr lang="en-US" sz="2000" b="1" dirty="0"/>
                      <a:t>FOL</a:t>
                    </a:r>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𝐴𝑡</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𝐵𝑒𝑟𝑘𝑒𝑙𝑒𝑦</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𝑆𝑚𝑎𝑟𝑡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4" name="TextBox 3">
                    <a:extLst>
                      <a:ext uri="{FF2B5EF4-FFF2-40B4-BE49-F238E27FC236}">
                        <a16:creationId xmlns:a16="http://schemas.microsoft.com/office/drawing/2014/main" id="{904EB51C-1327-053F-8610-B5BEC58C2C31}"/>
                      </a:ext>
                    </a:extLst>
                  </p:cNvPr>
                  <p:cNvSpPr txBox="1">
                    <a:spLocks noRot="1" noChangeAspect="1" noMove="1" noResize="1" noEditPoints="1" noAdjustHandles="1" noChangeArrowheads="1" noChangeShapeType="1" noTextEdit="1"/>
                  </p:cNvSpPr>
                  <p:nvPr/>
                </p:nvSpPr>
                <p:spPr>
                  <a:xfrm>
                    <a:off x="7321826" y="3258530"/>
                    <a:ext cx="3803375" cy="707886"/>
                  </a:xfrm>
                  <a:prstGeom prst="rect">
                    <a:avLst/>
                  </a:prstGeom>
                  <a:blipFill>
                    <a:blip r:embed="rId4"/>
                    <a:stretch>
                      <a:fillRect l="-1763" t="-5172" b="-862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391C74D2-626A-4944-42DE-7AF50C9F358D}"/>
                  </a:ext>
                </a:extLst>
              </p:cNvPr>
              <p:cNvCxnSpPr>
                <a:stCxn id="2" idx="3"/>
                <a:endCxn id="4" idx="1"/>
              </p:cNvCxnSpPr>
              <p:nvPr/>
            </p:nvCxnSpPr>
            <p:spPr>
              <a:xfrm>
                <a:off x="6288157" y="3612473"/>
                <a:ext cx="1033669" cy="0"/>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892E10E-D149-92E6-9EA8-993BB29FC509}"/>
                      </a:ext>
                    </a:extLst>
                  </p14:cNvPr>
                  <p14:cNvContentPartPr/>
                  <p14:nvPr/>
                </p14:nvContentPartPr>
                <p14:xfrm>
                  <a:off x="7139003" y="3915892"/>
                  <a:ext cx="335520" cy="437760"/>
                </p14:xfrm>
              </p:contentPart>
            </mc:Choice>
            <mc:Fallback>
              <p:pic>
                <p:nvPicPr>
                  <p:cNvPr id="9" name="Ink 8">
                    <a:extLst>
                      <a:ext uri="{FF2B5EF4-FFF2-40B4-BE49-F238E27FC236}">
                        <a16:creationId xmlns:a16="http://schemas.microsoft.com/office/drawing/2014/main" id="{E892E10E-D149-92E6-9EA8-993BB29FC509}"/>
                      </a:ext>
                    </a:extLst>
                  </p:cNvPr>
                  <p:cNvPicPr/>
                  <p:nvPr/>
                </p:nvPicPr>
                <p:blipFill>
                  <a:blip r:embed="rId6"/>
                  <a:stretch>
                    <a:fillRect/>
                  </a:stretch>
                </p:blipFill>
                <p:spPr>
                  <a:xfrm>
                    <a:off x="7130003" y="3906892"/>
                    <a:ext cx="353160" cy="455400"/>
                  </a:xfrm>
                  <a:prstGeom prst="rect">
                    <a:avLst/>
                  </a:prstGeom>
                </p:spPr>
              </p:pic>
            </mc:Fallback>
          </mc:AlternateContent>
          <p:sp>
            <p:nvSpPr>
              <p:cNvPr id="10" name="TextBox 9">
                <a:extLst>
                  <a:ext uri="{FF2B5EF4-FFF2-40B4-BE49-F238E27FC236}">
                    <a16:creationId xmlns:a16="http://schemas.microsoft.com/office/drawing/2014/main" id="{1FB3AE8D-B521-8896-DE05-B787478DE8F6}"/>
                  </a:ext>
                </a:extLst>
              </p:cNvPr>
              <p:cNvSpPr txBox="1"/>
              <p:nvPr/>
            </p:nvSpPr>
            <p:spPr>
              <a:xfrm>
                <a:off x="5928537" y="4244502"/>
                <a:ext cx="1378226" cy="400110"/>
              </a:xfrm>
              <a:prstGeom prst="rect">
                <a:avLst/>
              </a:prstGeom>
              <a:noFill/>
            </p:spPr>
            <p:txBody>
              <a:bodyPr wrap="square" rtlCol="0">
                <a:spAutoFit/>
              </a:bodyPr>
              <a:lstStyle/>
              <a:p>
                <a:r>
                  <a:rPr lang="en-US" sz="2000" dirty="0"/>
                  <a:t>Quantifier</a:t>
                </a:r>
              </a:p>
            </p:txBody>
          </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5ACA95C0-4024-5973-15E1-BA76BE65DB15}"/>
                      </a:ext>
                    </a:extLst>
                  </p14:cNvPr>
                  <p14:cNvContentPartPr/>
                  <p14:nvPr/>
                </p14:nvContentPartPr>
                <p14:xfrm>
                  <a:off x="7639763" y="3922732"/>
                  <a:ext cx="248040" cy="452520"/>
                </p14:xfrm>
              </p:contentPart>
            </mc:Choice>
            <mc:Fallback>
              <p:pic>
                <p:nvPicPr>
                  <p:cNvPr id="12" name="Ink 11">
                    <a:extLst>
                      <a:ext uri="{FF2B5EF4-FFF2-40B4-BE49-F238E27FC236}">
                        <a16:creationId xmlns:a16="http://schemas.microsoft.com/office/drawing/2014/main" id="{5ACA95C0-4024-5973-15E1-BA76BE65DB15}"/>
                      </a:ext>
                    </a:extLst>
                  </p:cNvPr>
                  <p:cNvPicPr/>
                  <p:nvPr/>
                </p:nvPicPr>
                <p:blipFill>
                  <a:blip r:embed="rId8"/>
                  <a:stretch>
                    <a:fillRect/>
                  </a:stretch>
                </p:blipFill>
                <p:spPr>
                  <a:xfrm>
                    <a:off x="7630763" y="3913732"/>
                    <a:ext cx="265680" cy="470160"/>
                  </a:xfrm>
                  <a:prstGeom prst="rect">
                    <a:avLst/>
                  </a:prstGeom>
                </p:spPr>
              </p:pic>
            </mc:Fallback>
          </mc:AlternateContent>
          <p:sp>
            <p:nvSpPr>
              <p:cNvPr id="14" name="TextBox 13">
                <a:extLst>
                  <a:ext uri="{FF2B5EF4-FFF2-40B4-BE49-F238E27FC236}">
                    <a16:creationId xmlns:a16="http://schemas.microsoft.com/office/drawing/2014/main" id="{62902506-0A7C-8E98-535C-694AF5CBFD07}"/>
                  </a:ext>
                </a:extLst>
              </p:cNvPr>
              <p:cNvSpPr txBox="1"/>
              <p:nvPr/>
            </p:nvSpPr>
            <p:spPr>
              <a:xfrm>
                <a:off x="7474523" y="4367600"/>
                <a:ext cx="1144811" cy="400110"/>
              </a:xfrm>
              <a:prstGeom prst="rect">
                <a:avLst/>
              </a:prstGeom>
              <a:noFill/>
            </p:spPr>
            <p:txBody>
              <a:bodyPr wrap="square" rtlCol="0">
                <a:spAutoFit/>
              </a:bodyPr>
              <a:lstStyle/>
              <a:p>
                <a:r>
                  <a:rPr lang="en-US" sz="2000" dirty="0"/>
                  <a:t>Variable</a:t>
                </a:r>
              </a:p>
            </p:txBody>
          </p:sp>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954CD211-8BBE-AE8D-0FB4-B56B039494A4}"/>
                      </a:ext>
                    </a:extLst>
                  </p14:cNvPr>
                  <p14:cNvContentPartPr/>
                  <p14:nvPr/>
                </p14:nvContentPartPr>
                <p14:xfrm>
                  <a:off x="7811843" y="3421252"/>
                  <a:ext cx="3194280" cy="255600"/>
                </p14:xfrm>
              </p:contentPart>
            </mc:Choice>
            <mc:Fallback>
              <p:pic>
                <p:nvPicPr>
                  <p:cNvPr id="15" name="Ink 14">
                    <a:extLst>
                      <a:ext uri="{FF2B5EF4-FFF2-40B4-BE49-F238E27FC236}">
                        <a16:creationId xmlns:a16="http://schemas.microsoft.com/office/drawing/2014/main" id="{954CD211-8BBE-AE8D-0FB4-B56B039494A4}"/>
                      </a:ext>
                    </a:extLst>
                  </p:cNvPr>
                  <p:cNvPicPr/>
                  <p:nvPr/>
                </p:nvPicPr>
                <p:blipFill>
                  <a:blip r:embed="rId10"/>
                  <a:stretch>
                    <a:fillRect/>
                  </a:stretch>
                </p:blipFill>
                <p:spPr>
                  <a:xfrm>
                    <a:off x="7803203" y="3412252"/>
                    <a:ext cx="3211920" cy="273240"/>
                  </a:xfrm>
                  <a:prstGeom prst="rect">
                    <a:avLst/>
                  </a:prstGeom>
                </p:spPr>
              </p:pic>
            </mc:Fallback>
          </mc:AlternateContent>
          <p:sp>
            <p:nvSpPr>
              <p:cNvPr id="16" name="TextBox 15">
                <a:extLst>
                  <a:ext uri="{FF2B5EF4-FFF2-40B4-BE49-F238E27FC236}">
                    <a16:creationId xmlns:a16="http://schemas.microsoft.com/office/drawing/2014/main" id="{A60F290B-F4F4-AB67-2DED-ED3E942ECDAF}"/>
                  </a:ext>
                </a:extLst>
              </p:cNvPr>
              <p:cNvSpPr txBox="1"/>
              <p:nvPr/>
            </p:nvSpPr>
            <p:spPr>
              <a:xfrm>
                <a:off x="8812635" y="2939781"/>
                <a:ext cx="1192696" cy="400110"/>
              </a:xfrm>
              <a:prstGeom prst="rect">
                <a:avLst/>
              </a:prstGeom>
              <a:noFill/>
            </p:spPr>
            <p:txBody>
              <a:bodyPr wrap="square" rtlCol="0">
                <a:spAutoFit/>
              </a:bodyPr>
              <a:lstStyle/>
              <a:p>
                <a:r>
                  <a:rPr lang="en-US" sz="2000" dirty="0"/>
                  <a:t>Sentence</a:t>
                </a:r>
              </a:p>
            </p:txBody>
          </p:sp>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29D9D20-1DEE-D5C6-0F76-5059250FA2F0}"/>
                    </a:ext>
                  </a:extLst>
                </p:cNvPr>
                <p:cNvSpPr txBox="1"/>
                <p:nvPr/>
              </p:nvSpPr>
              <p:spPr>
                <a:xfrm>
                  <a:off x="752155" y="1573711"/>
                  <a:ext cx="1056861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Expressing the statement: </a:t>
                  </a:r>
                  <a:r>
                    <a:rPr lang="en-US" sz="2000" b="1" dirty="0"/>
                    <a:t>Everyone at Berkeley is smart</a:t>
                  </a:r>
                </a:p>
                <a:p>
                  <a:pPr marL="342900" indent="-342900">
                    <a:buFont typeface="Arial" panose="020B0604020202020204" pitchFamily="34" charset="0"/>
                    <a:buChar char="•"/>
                  </a:pPr>
                  <a:r>
                    <a:rPr lang="en-US" sz="2000" b="1" dirty="0"/>
                    <a:t>Universal Quantifier: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panose="02040503050406030204" pitchFamily="18" charset="0"/>
                        </a:rPr>
                        <m:t>𝑣𝑎𝑟𝑖𝑎𝑏𝑙𝑒𝑠</m:t>
                      </m:r>
                      <m:r>
                        <a:rPr lang="en-US" sz="2000" b="0" i="1" smtClean="0">
                          <a:latin typeface="Cambria Math" panose="02040503050406030204" pitchFamily="18" charset="0"/>
                          <a:ea typeface="Cambria Math" panose="02040503050406030204" pitchFamily="18" charset="0"/>
                        </a:rPr>
                        <m:t>&gt; &lt;</m:t>
                      </m:r>
                      <m:r>
                        <a:rPr lang="en-US" sz="2000" b="0" i="1" smtClean="0">
                          <a:latin typeface="Cambria Math" panose="02040503050406030204" pitchFamily="18" charset="0"/>
                          <a:ea typeface="Cambria Math" panose="02040503050406030204" pitchFamily="18" charset="0"/>
                        </a:rPr>
                        <m:t>𝑠𝑒𝑛𝑡𝑒𝑛𝑐𝑒</m:t>
                      </m:r>
                      <m:r>
                        <a:rPr lang="en-US" sz="2000" b="0" i="1" smtClean="0">
                          <a:latin typeface="Cambria Math" panose="02040503050406030204" pitchFamily="18" charset="0"/>
                          <a:ea typeface="Cambria Math" panose="02040503050406030204" pitchFamily="18" charset="0"/>
                        </a:rPr>
                        <m:t>&gt; </m:t>
                      </m:r>
                    </m:oMath>
                  </a14:m>
                  <a:endParaRPr lang="en-US" sz="2000" b="1" dirty="0"/>
                </a:p>
                <a:p>
                  <a:pPr marL="800100" lvl="1"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”for all”</a:t>
                  </a:r>
                </a:p>
                <a:p>
                  <a:pPr marL="800100" lvl="1"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𝑃</m:t>
                      </m:r>
                    </m:oMath>
                  </a14:m>
                  <a:r>
                    <a:rPr lang="en-US" sz="2000" dirty="0"/>
                    <a:t> is true in a model </a:t>
                  </a:r>
                  <a14:m>
                    <m:oMath xmlns:m="http://schemas.openxmlformats.org/officeDocument/2006/math">
                      <m:r>
                        <a:rPr lang="en-US" sz="2000" b="0" i="1" smtClean="0">
                          <a:latin typeface="Cambria Math" panose="02040503050406030204" pitchFamily="18" charset="0"/>
                        </a:rPr>
                        <m:t>𝑚</m:t>
                      </m:r>
                    </m:oMath>
                  </a14:m>
                  <a:r>
                    <a:rPr lang="en-US" sz="2000" dirty="0"/>
                    <a:t> </a:t>
                  </a:r>
                  <a:r>
                    <a:rPr lang="en-US" sz="2000" b="1" dirty="0"/>
                    <a:t>iff</a:t>
                  </a:r>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𝑃</m:t>
                      </m:r>
                    </m:oMath>
                  </a14:m>
                  <a:r>
                    <a:rPr lang="en-US" sz="2000" dirty="0"/>
                    <a:t> is true with </a:t>
                  </a:r>
                  <a14:m>
                    <m:oMath xmlns:m="http://schemas.openxmlformats.org/officeDocument/2006/math">
                      <m:r>
                        <a:rPr lang="en-US" sz="2000" b="0" i="1" smtClean="0">
                          <a:latin typeface="Cambria Math" panose="02040503050406030204" pitchFamily="18" charset="0"/>
                        </a:rPr>
                        <m:t>𝑥</m:t>
                      </m:r>
                    </m:oMath>
                  </a14:m>
                  <a:r>
                    <a:rPr lang="en-US" sz="2000" dirty="0"/>
                    <a:t> being </a:t>
                  </a:r>
                  <a:r>
                    <a:rPr lang="en-US" sz="2000" b="1" dirty="0"/>
                    <a:t>each </a:t>
                  </a:r>
                  <a:r>
                    <a:rPr lang="en-US" sz="2000" dirty="0"/>
                    <a:t>possible object in the model.</a:t>
                  </a:r>
                </a:p>
              </p:txBody>
            </p:sp>
          </mc:Choice>
          <mc:Fallback>
            <p:sp>
              <p:nvSpPr>
                <p:cNvPr id="18" name="TextBox 17">
                  <a:extLst>
                    <a:ext uri="{FF2B5EF4-FFF2-40B4-BE49-F238E27FC236}">
                      <a16:creationId xmlns:a16="http://schemas.microsoft.com/office/drawing/2014/main" id="{429D9D20-1DEE-D5C6-0F76-5059250FA2F0}"/>
                    </a:ext>
                  </a:extLst>
                </p:cNvPr>
                <p:cNvSpPr txBox="1">
                  <a:spLocks noRot="1" noChangeAspect="1" noMove="1" noResize="1" noEditPoints="1" noAdjustHandles="1" noChangeArrowheads="1" noChangeShapeType="1" noTextEdit="1"/>
                </p:cNvSpPr>
                <p:nvPr/>
              </p:nvSpPr>
              <p:spPr>
                <a:xfrm>
                  <a:off x="752155" y="1573711"/>
                  <a:ext cx="10568611" cy="1323439"/>
                </a:xfrm>
                <a:prstGeom prst="rect">
                  <a:avLst/>
                </a:prstGeom>
                <a:blipFill>
                  <a:blip r:embed="rId11"/>
                  <a:stretch>
                    <a:fillRect l="-519" t="-2304" b="-73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CBF5B58-DF84-E93F-E406-FC1FFDF700A5}"/>
                    </a:ext>
                  </a:extLst>
                </p:cNvPr>
                <p:cNvSpPr txBox="1"/>
                <p:nvPr/>
              </p:nvSpPr>
              <p:spPr>
                <a:xfrm>
                  <a:off x="752155" y="5267702"/>
                  <a:ext cx="1056861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Additional example: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𝐾𝑖𝑛𝑔</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𝑃𝑒𝑟𝑠𝑜𝑛</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oMath>
                  </a14:m>
                  <a:endParaRPr lang="en-US" sz="2000" dirty="0"/>
                </a:p>
              </p:txBody>
            </p:sp>
          </mc:Choice>
          <mc:Fallback>
            <p:sp>
              <p:nvSpPr>
                <p:cNvPr id="19" name="TextBox 18">
                  <a:extLst>
                    <a:ext uri="{FF2B5EF4-FFF2-40B4-BE49-F238E27FC236}">
                      <a16:creationId xmlns:a16="http://schemas.microsoft.com/office/drawing/2014/main" id="{0CBF5B58-DF84-E93F-E406-FC1FFDF700A5}"/>
                    </a:ext>
                  </a:extLst>
                </p:cNvPr>
                <p:cNvSpPr txBox="1">
                  <a:spLocks noRot="1" noChangeAspect="1" noMove="1" noResize="1" noEditPoints="1" noAdjustHandles="1" noChangeArrowheads="1" noChangeShapeType="1" noTextEdit="1"/>
                </p:cNvSpPr>
                <p:nvPr/>
              </p:nvSpPr>
              <p:spPr>
                <a:xfrm>
                  <a:off x="752155" y="5267702"/>
                  <a:ext cx="10568611" cy="400110"/>
                </a:xfrm>
                <a:prstGeom prst="rect">
                  <a:avLst/>
                </a:prstGeom>
                <a:blipFill>
                  <a:blip r:embed="rId12"/>
                  <a:stretch>
                    <a:fillRect l="-519" t="-7576" b="-25758"/>
                  </a:stretch>
                </a:blipFill>
              </p:spPr>
              <p:txBody>
                <a:bodyPr/>
                <a:lstStyle/>
                <a:p>
                  <a:r>
                    <a:rPr lang="en-US">
                      <a:noFill/>
                    </a:rPr>
                    <a:t> </a:t>
                  </a:r>
                </a:p>
              </p:txBody>
            </p:sp>
          </mc:Fallback>
        </mc:AlternateContent>
      </p:grpSp>
    </p:spTree>
    <p:extLst>
      <p:ext uri="{BB962C8B-B14F-4D97-AF65-F5344CB8AC3E}">
        <p14:creationId xmlns:p14="http://schemas.microsoft.com/office/powerpoint/2010/main" val="3621840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4F02-463E-D4F1-C683-A8690E9522D2}"/>
              </a:ext>
            </a:extLst>
          </p:cNvPr>
          <p:cNvSpPr>
            <a:spLocks noGrp="1"/>
          </p:cNvSpPr>
          <p:nvPr>
            <p:ph type="title"/>
          </p:nvPr>
        </p:nvSpPr>
        <p:spPr/>
        <p:txBody>
          <a:bodyPr/>
          <a:lstStyle/>
          <a:p>
            <a:r>
              <a:rPr lang="en-US" dirty="0"/>
              <a:t>POP QUIZ!</a:t>
            </a:r>
          </a:p>
        </p:txBody>
      </p:sp>
      <p:sp>
        <p:nvSpPr>
          <p:cNvPr id="4" name="Footer Placeholder 3">
            <a:extLst>
              <a:ext uri="{FF2B5EF4-FFF2-40B4-BE49-F238E27FC236}">
                <a16:creationId xmlns:a16="http://schemas.microsoft.com/office/drawing/2014/main" id="{8514ADF8-3D7F-E64A-3B76-8E6979455334}"/>
              </a:ext>
            </a:extLst>
          </p:cNvPr>
          <p:cNvSpPr>
            <a:spLocks noGrp="1"/>
          </p:cNvSpPr>
          <p:nvPr>
            <p:ph type="ftr" sz="quarter" idx="11"/>
          </p:nvPr>
        </p:nvSpPr>
        <p:spPr/>
        <p:txBody>
          <a:bodyPr/>
          <a:lstStyle/>
          <a:p>
            <a:r>
              <a:rPr lang="en-US" dirty="0"/>
              <a:t>Artificial Intelligence</a:t>
            </a:r>
          </a:p>
          <a:p>
            <a:r>
              <a:rPr lang="en-US" dirty="0"/>
              <a:t>First-Order Logic</a:t>
            </a:r>
          </a:p>
        </p:txBody>
      </p:sp>
      <p:sp>
        <p:nvSpPr>
          <p:cNvPr id="5" name="Slide Number Placeholder 4">
            <a:extLst>
              <a:ext uri="{FF2B5EF4-FFF2-40B4-BE49-F238E27FC236}">
                <a16:creationId xmlns:a16="http://schemas.microsoft.com/office/drawing/2014/main" id="{93918E58-E473-DAE6-DE1C-C8F81AE36660}"/>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
        <p:nvSpPr>
          <p:cNvPr id="7" name="TextBox 6">
            <a:extLst>
              <a:ext uri="{FF2B5EF4-FFF2-40B4-BE49-F238E27FC236}">
                <a16:creationId xmlns:a16="http://schemas.microsoft.com/office/drawing/2014/main" id="{03CB32C3-D22E-86D7-2900-9B9A172DCF91}"/>
              </a:ext>
            </a:extLst>
          </p:cNvPr>
          <p:cNvSpPr txBox="1"/>
          <p:nvPr/>
        </p:nvSpPr>
        <p:spPr>
          <a:xfrm>
            <a:off x="2443976" y="3075057"/>
            <a:ext cx="7304049" cy="707886"/>
          </a:xfrm>
          <a:prstGeom prst="rect">
            <a:avLst/>
          </a:prstGeom>
          <a:noFill/>
        </p:spPr>
        <p:txBody>
          <a:bodyPr wrap="square" rtlCol="0">
            <a:spAutoFit/>
          </a:bodyPr>
          <a:lstStyle/>
          <a:p>
            <a:pPr algn="ctr"/>
            <a:r>
              <a:rPr lang="en-US" sz="4000" b="1" dirty="0"/>
              <a:t>Why ⇒ instead of ∧?</a:t>
            </a:r>
          </a:p>
        </p:txBody>
      </p:sp>
    </p:spTree>
    <p:extLst>
      <p:ext uri="{BB962C8B-B14F-4D97-AF65-F5344CB8AC3E}">
        <p14:creationId xmlns:p14="http://schemas.microsoft.com/office/powerpoint/2010/main" val="404664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E57BE-A545-5D1A-2D58-0411D4D5354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le 2">
                <a:extLst>
                  <a:ext uri="{FF2B5EF4-FFF2-40B4-BE49-F238E27FC236}">
                    <a16:creationId xmlns:a16="http://schemas.microsoft.com/office/drawing/2014/main" id="{D720C0B2-BDB9-15FE-4101-D329FE814F98}"/>
                  </a:ext>
                </a:extLst>
              </p:cNvPr>
              <p:cNvSpPr>
                <a:spLocks noGrp="1"/>
              </p:cNvSpPr>
              <p:nvPr>
                <p:ph type="title"/>
              </p:nvPr>
            </p:nvSpPr>
            <p:spPr>
              <a:xfrm>
                <a:off x="838200" y="365126"/>
                <a:ext cx="10515600" cy="616181"/>
              </a:xfrm>
            </p:spPr>
            <p:txBody>
              <a:bodyPr/>
              <a:lstStyle/>
              <a:p>
                <a:r>
                  <a:rPr lang="en-US" sz="2800" b="1" dirty="0">
                    <a:ea typeface="Cambria Math" panose="02040503050406030204" pitchFamily="18" charset="0"/>
                  </a:rPr>
                  <a:t>EXAM QUESTION: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𝐾𝑖𝑛𝑔</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ea typeface="Cambria Math" panose="02040503050406030204" pitchFamily="18" charset="0"/>
                      </a:rPr>
                      <m:t>𝑃𝑒𝑟𝑠𝑜𝑛</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a14:m>
                <a:endParaRPr lang="en-US" dirty="0"/>
              </a:p>
            </p:txBody>
          </p:sp>
        </mc:Choice>
        <mc:Fallback>
          <p:sp>
            <p:nvSpPr>
              <p:cNvPr id="3" name="Title 2">
                <a:extLst>
                  <a:ext uri="{FF2B5EF4-FFF2-40B4-BE49-F238E27FC236}">
                    <a16:creationId xmlns:a16="http://schemas.microsoft.com/office/drawing/2014/main" id="{D720C0B2-BDB9-15FE-4101-D329FE814F98}"/>
                  </a:ext>
                </a:extLst>
              </p:cNvPr>
              <p:cNvSpPr>
                <a:spLocks noGrp="1" noRot="1" noChangeAspect="1" noMove="1" noResize="1" noEditPoints="1" noAdjustHandles="1" noChangeArrowheads="1" noChangeShapeType="1" noTextEdit="1"/>
              </p:cNvSpPr>
              <p:nvPr>
                <p:ph type="title"/>
              </p:nvPr>
            </p:nvSpPr>
            <p:spPr>
              <a:xfrm>
                <a:off x="838200" y="365126"/>
                <a:ext cx="10515600" cy="616181"/>
              </a:xfrm>
              <a:blipFill>
                <a:blip r:embed="rId3"/>
                <a:stretch>
                  <a:fillRect t="-5941" b="-15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4649C68C-6FC0-588D-AAB0-F88716E894DA}"/>
                  </a:ext>
                </a:extLst>
              </p:cNvPr>
              <p:cNvGraphicFramePr>
                <a:graphicFrameLocks noGrp="1"/>
              </p:cNvGraphicFramePr>
              <p:nvPr>
                <p:ph type="tbl" sz="quarter" idx="14"/>
                <p:extLst>
                  <p:ext uri="{D42A27DB-BD31-4B8C-83A1-F6EECF244321}">
                    <p14:modId xmlns:p14="http://schemas.microsoft.com/office/powerpoint/2010/main" val="287438193"/>
                  </p:ext>
                </p:extLst>
              </p:nvPr>
            </p:nvGraphicFramePr>
            <p:xfrm>
              <a:off x="838200" y="1160485"/>
              <a:ext cx="10515599" cy="5021652"/>
            </p:xfrm>
            <a:graphic>
              <a:graphicData uri="http://schemas.openxmlformats.org/drawingml/2006/table">
                <a:tbl>
                  <a:tblPr firstRow="1" bandRow="1">
                    <a:tableStyleId>{7E9639D4-E3E2-4D34-9284-5A2195B3D0D7}</a:tableStyleId>
                  </a:tblPr>
                  <a:tblGrid>
                    <a:gridCol w="1924878">
                      <a:extLst>
                        <a:ext uri="{9D8B030D-6E8A-4147-A177-3AD203B41FA5}">
                          <a16:colId xmlns:a16="http://schemas.microsoft.com/office/drawing/2014/main" val="3261104555"/>
                        </a:ext>
                      </a:extLst>
                    </a:gridCol>
                    <a:gridCol w="3075505">
                      <a:extLst>
                        <a:ext uri="{9D8B030D-6E8A-4147-A177-3AD203B41FA5}">
                          <a16:colId xmlns:a16="http://schemas.microsoft.com/office/drawing/2014/main" val="2547279344"/>
                        </a:ext>
                      </a:extLst>
                    </a:gridCol>
                    <a:gridCol w="2757608">
                      <a:extLst>
                        <a:ext uri="{9D8B030D-6E8A-4147-A177-3AD203B41FA5}">
                          <a16:colId xmlns:a16="http://schemas.microsoft.com/office/drawing/2014/main" val="2366228292"/>
                        </a:ext>
                      </a:extLst>
                    </a:gridCol>
                    <a:gridCol w="2757608">
                      <a:extLst>
                        <a:ext uri="{9D8B030D-6E8A-4147-A177-3AD203B41FA5}">
                          <a16:colId xmlns:a16="http://schemas.microsoft.com/office/drawing/2014/main" val="1413593045"/>
                        </a:ext>
                      </a:extLst>
                    </a:gridCol>
                  </a:tblGrid>
                  <a:tr h="836942">
                    <a:tc>
                      <a:txBody>
                        <a:bodyPr/>
                        <a:lstStyle/>
                        <a:p>
                          <a:pPr algn="ctr" rtl="0" fontAlgn="auto"/>
                          <a:r>
                            <a:rPr lang="en-US" sz="1600" b="1" i="0" dirty="0">
                              <a:solidFill>
                                <a:srgbClr val="FFFFFF"/>
                              </a:solidFill>
                              <a:effectLst/>
                              <a:latin typeface="+mn-lt"/>
                            </a:rPr>
                            <a:t>​</a:t>
                          </a:r>
                          <a14:m>
                            <m:oMath xmlns:m="http://schemas.openxmlformats.org/officeDocument/2006/math">
                              <m:r>
                                <a:rPr lang="en-US" sz="1600" b="1" i="1" smtClean="0">
                                  <a:solidFill>
                                    <a:srgbClr val="FFFFFF"/>
                                  </a:solidFill>
                                  <a:effectLst/>
                                  <a:latin typeface="Cambria Math" panose="02040503050406030204" pitchFamily="18" charset="0"/>
                                </a:rPr>
                                <m:t>𝒙</m:t>
                              </m:r>
                            </m:oMath>
                          </a14:m>
                          <a:r>
                            <a:rPr lang="en-US" sz="1600" b="1" i="0" dirty="0">
                              <a:solidFill>
                                <a:srgbClr val="FFFFFF"/>
                              </a:solidFill>
                              <a:effectLst/>
                              <a:latin typeface="+mn-lt"/>
                            </a:rPr>
                            <a:t> value</a:t>
                          </a:r>
                        </a:p>
                      </a:txBody>
                      <a:tcPr anchor="ctr"/>
                    </a:tc>
                    <a:tc>
                      <a:txBody>
                        <a:bodyPr/>
                        <a:lstStyle/>
                        <a:p>
                          <a:pPr algn="ctr" rtl="0" fontAlgn="base"/>
                          <a:r>
                            <a:rPr lang="en-US" sz="1600" b="1" i="0" dirty="0">
                              <a:solidFill>
                                <a:schemeClr val="accent1"/>
                              </a:solidFill>
                              <a:effectLst/>
                              <a:latin typeface="+mn-lt"/>
                            </a:rPr>
                            <a:t>Relationship</a:t>
                          </a:r>
                        </a:p>
                      </a:txBody>
                      <a:tcPr anchor="ctr"/>
                    </a:tc>
                    <a:tc>
                      <a:txBody>
                        <a:bodyPr/>
                        <a:lstStyle/>
                        <a:p>
                          <a:pPr algn="ctr" rtl="0" fontAlgn="base"/>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𝐾𝑖𝑛𝑔</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e>
                              </m:d>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𝑃𝑒𝑟𝑠𝑜𝑛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oMath>
                          </a14:m>
                          <a:r>
                            <a:rPr lang="en-US" sz="1600" b="1" i="0" dirty="0">
                              <a:solidFill>
                                <a:schemeClr val="accent1"/>
                              </a:solidFill>
                              <a:effectLst/>
                              <a:latin typeface="+mn-lt"/>
                            </a:rPr>
                            <a:t> Result</a:t>
                          </a:r>
                        </a:p>
                      </a:txBody>
                      <a:tcPr anchor="ctr"/>
                    </a:tc>
                    <a:tc>
                      <a:txBody>
                        <a:bodyPr/>
                        <a:lstStyle/>
                        <a:p>
                          <a:pPr algn="ctr" rtl="0" fontAlgn="base"/>
                          <a14:m>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𝐾𝑖𝑛𝑔</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e>
                              </m:d>
                              <m:r>
                                <m:rPr>
                                  <m:nor/>
                                </m:rPr>
                                <a:rPr lang="en-US" sz="1600" b="1" i="0" smtClean="0">
                                  <a:latin typeface="Cambria Math" panose="02040503050406030204" pitchFamily="18" charset="0"/>
                                  <a:ea typeface="Cambria Math" panose="02040503050406030204" pitchFamily="18" charset="0"/>
                                </a:rPr>
                                <m:t> </m:t>
                              </m:r>
                              <m:r>
                                <m:rPr>
                                  <m:nor/>
                                </m:rPr>
                                <a:rPr lang="en-US" sz="1600" b="1" i="0" dirty="0" smtClean="0">
                                  <a:solidFill>
                                    <a:schemeClr val="accent1"/>
                                  </a:solidFill>
                                  <a:effectLst/>
                                  <a:latin typeface="+mn-lt"/>
                                </a:rPr>
                                <m:t>⇒</m:t>
                              </m:r>
                              <m:r>
                                <a:rPr lang="en-US" sz="1600" b="0" i="1" dirty="0" smtClean="0">
                                  <a:solidFill>
                                    <a:schemeClr val="accent1"/>
                                  </a:solidFill>
                                  <a:effectLst/>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𝑃𝑒𝑟𝑠𝑜𝑛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oMath>
                          </a14:m>
                          <a:r>
                            <a:rPr lang="en-US" sz="1600" b="1" i="0" dirty="0">
                              <a:solidFill>
                                <a:schemeClr val="accent1"/>
                              </a:solidFill>
                              <a:effectLst/>
                              <a:latin typeface="+mn-lt"/>
                            </a:rPr>
                            <a:t> Result</a:t>
                          </a:r>
                        </a:p>
                      </a:txBody>
                      <a:tcPr anchor="ctr"/>
                    </a:tc>
                    <a:extLst>
                      <a:ext uri="{0D108BD9-81ED-4DB2-BD59-A6C34878D82A}">
                        <a16:rowId xmlns:a16="http://schemas.microsoft.com/office/drawing/2014/main" val="3441328149"/>
                      </a:ext>
                    </a:extLst>
                  </a:tr>
                  <a:tr h="836942">
                    <a:tc>
                      <a:txBody>
                        <a:bodyPr/>
                        <a:lstStyle/>
                        <a:p>
                          <a:pPr algn="ctr" rtl="0" fontAlgn="base"/>
                          <a:r>
                            <a:rPr lang="en-US" sz="1400" b="0" i="0" dirty="0">
                              <a:solidFill>
                                <a:schemeClr val="tx1"/>
                              </a:solidFill>
                              <a:effectLst/>
                              <a:latin typeface="+mn-lt"/>
                            </a:rPr>
                            <a:t>Richard the Lionheart</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Richard the Lionheart is a king (∧/⇒) Richard the Lionheart is a person.</a:t>
                          </a: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3134841754"/>
                      </a:ext>
                    </a:extLst>
                  </a:tr>
                  <a:tr h="836942">
                    <a:tc>
                      <a:txBody>
                        <a:bodyPr/>
                        <a:lstStyle/>
                        <a:p>
                          <a:pPr algn="ctr" rtl="0" fontAlgn="base"/>
                          <a:r>
                            <a:rPr lang="en-US" sz="1400" b="0" i="0" dirty="0">
                              <a:solidFill>
                                <a:schemeClr val="tx1"/>
                              </a:solidFill>
                              <a:effectLst/>
                              <a:latin typeface="+mn-lt"/>
                            </a:rPr>
                            <a:t>King John</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King John is a king (∧/⇒)</a:t>
                          </a:r>
                        </a:p>
                        <a:p>
                          <a:pPr algn="ctr" rtl="0" fontAlgn="base"/>
                          <a:r>
                            <a:rPr lang="en-US" sz="1400" b="0" i="0" dirty="0">
                              <a:solidFill>
                                <a:schemeClr val="tx1"/>
                              </a:solidFill>
                              <a:effectLst/>
                              <a:latin typeface="+mn-lt"/>
                            </a:rPr>
                            <a:t>King John is a person.</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4129140390"/>
                      </a:ext>
                    </a:extLst>
                  </a:tr>
                  <a:tr h="836942">
                    <a:tc>
                      <a:txBody>
                        <a:bodyPr/>
                        <a:lstStyle/>
                        <a:p>
                          <a:pPr algn="ctr" rtl="0" fontAlgn="base"/>
                          <a:r>
                            <a:rPr lang="en-US" sz="1400" b="0" i="0" dirty="0">
                              <a:solidFill>
                                <a:schemeClr val="tx1"/>
                              </a:solidFill>
                              <a:effectLst/>
                              <a:latin typeface="+mn-lt"/>
                            </a:rPr>
                            <a:t>Richard’s Left Leg</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Richard’s Left Leg is a king (∧/⇒) Richard’s Left Leg is a person.</a:t>
                          </a: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1699990805"/>
                      </a:ext>
                    </a:extLst>
                  </a:tr>
                  <a:tr h="836942">
                    <a:tc>
                      <a:txBody>
                        <a:bodyPr/>
                        <a:lstStyle/>
                        <a:p>
                          <a:pPr algn="ctr" rtl="0" fontAlgn="base"/>
                          <a:r>
                            <a:rPr lang="en-US" sz="1400" b="0" i="0" dirty="0">
                              <a:solidFill>
                                <a:schemeClr val="tx1"/>
                              </a:solidFill>
                              <a:effectLst/>
                              <a:latin typeface="+mn-lt"/>
                            </a:rPr>
                            <a:t>John’s Left Leg</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John’s Left Leg is a king (∧/⇒)</a:t>
                          </a:r>
                        </a:p>
                        <a:p>
                          <a:pPr algn="ctr" rtl="0" fontAlgn="base"/>
                          <a:r>
                            <a:rPr lang="en-US" sz="1400" b="0" i="0" dirty="0">
                              <a:solidFill>
                                <a:schemeClr val="tx1"/>
                              </a:solidFill>
                              <a:effectLst/>
                              <a:latin typeface="+mn-lt"/>
                            </a:rPr>
                            <a:t>John’s Left Leg is a person.</a:t>
                          </a: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3388671141"/>
                      </a:ext>
                    </a:extLst>
                  </a:tr>
                  <a:tr h="836942">
                    <a:tc>
                      <a:txBody>
                        <a:bodyPr/>
                        <a:lstStyle/>
                        <a:p>
                          <a:pPr algn="ctr" rtl="0" fontAlgn="base"/>
                          <a:r>
                            <a:rPr lang="en-US" sz="1400" b="0" i="0" dirty="0">
                              <a:solidFill>
                                <a:schemeClr val="tx1"/>
                              </a:solidFill>
                              <a:effectLst/>
                              <a:latin typeface="+mn-lt"/>
                            </a:rPr>
                            <a:t>The Crown</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The Crown is a king (∧/⇒)</a:t>
                          </a:r>
                        </a:p>
                        <a:p>
                          <a:pPr algn="ctr" rtl="0" fontAlgn="base"/>
                          <a:r>
                            <a:rPr lang="en-US" sz="1400" b="0" i="0" dirty="0">
                              <a:solidFill>
                                <a:schemeClr val="tx1"/>
                              </a:solidFill>
                              <a:effectLst/>
                              <a:latin typeface="+mn-lt"/>
                            </a:rPr>
                            <a:t>The Crown is a person.</a:t>
                          </a: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171879192"/>
                      </a:ext>
                    </a:extLst>
                  </a:tr>
                </a:tbl>
              </a:graphicData>
            </a:graphic>
          </p:graphicFrame>
        </mc:Choice>
        <mc:Fallback>
          <p:graphicFrame>
            <p:nvGraphicFramePr>
              <p:cNvPr id="4" name="Table 4">
                <a:extLst>
                  <a:ext uri="{FF2B5EF4-FFF2-40B4-BE49-F238E27FC236}">
                    <a16:creationId xmlns:a16="http://schemas.microsoft.com/office/drawing/2014/main" id="{4649C68C-6FC0-588D-AAB0-F88716E894DA}"/>
                  </a:ext>
                </a:extLst>
              </p:cNvPr>
              <p:cNvGraphicFramePr>
                <a:graphicFrameLocks noGrp="1"/>
              </p:cNvGraphicFramePr>
              <p:nvPr>
                <p:ph type="tbl" sz="quarter" idx="14"/>
                <p:extLst>
                  <p:ext uri="{D42A27DB-BD31-4B8C-83A1-F6EECF244321}">
                    <p14:modId xmlns:p14="http://schemas.microsoft.com/office/powerpoint/2010/main" val="287438193"/>
                  </p:ext>
                </p:extLst>
              </p:nvPr>
            </p:nvGraphicFramePr>
            <p:xfrm>
              <a:off x="838200" y="1160485"/>
              <a:ext cx="10515599" cy="5021652"/>
            </p:xfrm>
            <a:graphic>
              <a:graphicData uri="http://schemas.openxmlformats.org/drawingml/2006/table">
                <a:tbl>
                  <a:tblPr firstRow="1" bandRow="1">
                    <a:tableStyleId>{7E9639D4-E3E2-4D34-9284-5A2195B3D0D7}</a:tableStyleId>
                  </a:tblPr>
                  <a:tblGrid>
                    <a:gridCol w="1924878">
                      <a:extLst>
                        <a:ext uri="{9D8B030D-6E8A-4147-A177-3AD203B41FA5}">
                          <a16:colId xmlns:a16="http://schemas.microsoft.com/office/drawing/2014/main" val="3261104555"/>
                        </a:ext>
                      </a:extLst>
                    </a:gridCol>
                    <a:gridCol w="3075505">
                      <a:extLst>
                        <a:ext uri="{9D8B030D-6E8A-4147-A177-3AD203B41FA5}">
                          <a16:colId xmlns:a16="http://schemas.microsoft.com/office/drawing/2014/main" val="2547279344"/>
                        </a:ext>
                      </a:extLst>
                    </a:gridCol>
                    <a:gridCol w="2757608">
                      <a:extLst>
                        <a:ext uri="{9D8B030D-6E8A-4147-A177-3AD203B41FA5}">
                          <a16:colId xmlns:a16="http://schemas.microsoft.com/office/drawing/2014/main" val="2366228292"/>
                        </a:ext>
                      </a:extLst>
                    </a:gridCol>
                    <a:gridCol w="2757608">
                      <a:extLst>
                        <a:ext uri="{9D8B030D-6E8A-4147-A177-3AD203B41FA5}">
                          <a16:colId xmlns:a16="http://schemas.microsoft.com/office/drawing/2014/main" val="1413593045"/>
                        </a:ext>
                      </a:extLst>
                    </a:gridCol>
                  </a:tblGrid>
                  <a:tr h="836942">
                    <a:tc>
                      <a:txBody>
                        <a:bodyPr/>
                        <a:lstStyle/>
                        <a:p>
                          <a:endParaRPr lang="en-US"/>
                        </a:p>
                      </a:txBody>
                      <a:tcPr anchor="ctr">
                        <a:blipFill>
                          <a:blip r:embed="rId4"/>
                          <a:stretch>
                            <a:fillRect l="-316" t="-725" r="-446519" b="-498551"/>
                          </a:stretch>
                        </a:blipFill>
                      </a:tcPr>
                    </a:tc>
                    <a:tc>
                      <a:txBody>
                        <a:bodyPr/>
                        <a:lstStyle/>
                        <a:p>
                          <a:pPr algn="ctr" rtl="0" fontAlgn="base"/>
                          <a:r>
                            <a:rPr lang="en-US" sz="1600" b="1" i="0" dirty="0">
                              <a:solidFill>
                                <a:schemeClr val="accent1"/>
                              </a:solidFill>
                              <a:effectLst/>
                              <a:latin typeface="+mn-lt"/>
                            </a:rPr>
                            <a:t>Relationship</a:t>
                          </a:r>
                        </a:p>
                      </a:txBody>
                      <a:tcPr anchor="ctr"/>
                    </a:tc>
                    <a:tc>
                      <a:txBody>
                        <a:bodyPr/>
                        <a:lstStyle/>
                        <a:p>
                          <a:endParaRPr lang="en-US"/>
                        </a:p>
                      </a:txBody>
                      <a:tcPr anchor="ctr">
                        <a:blipFill>
                          <a:blip r:embed="rId4"/>
                          <a:stretch>
                            <a:fillRect l="-181858" t="-725" r="-100442" b="-498551"/>
                          </a:stretch>
                        </a:blipFill>
                      </a:tcPr>
                    </a:tc>
                    <a:tc>
                      <a:txBody>
                        <a:bodyPr/>
                        <a:lstStyle/>
                        <a:p>
                          <a:endParaRPr lang="en-US"/>
                        </a:p>
                      </a:txBody>
                      <a:tcPr anchor="ctr">
                        <a:blipFill>
                          <a:blip r:embed="rId4"/>
                          <a:stretch>
                            <a:fillRect l="-281236" t="-725" r="-221" b="-498551"/>
                          </a:stretch>
                        </a:blipFill>
                      </a:tcPr>
                    </a:tc>
                    <a:extLst>
                      <a:ext uri="{0D108BD9-81ED-4DB2-BD59-A6C34878D82A}">
                        <a16:rowId xmlns:a16="http://schemas.microsoft.com/office/drawing/2014/main" val="3441328149"/>
                      </a:ext>
                    </a:extLst>
                  </a:tr>
                  <a:tr h="836942">
                    <a:tc>
                      <a:txBody>
                        <a:bodyPr/>
                        <a:lstStyle/>
                        <a:p>
                          <a:pPr algn="ctr" rtl="0" fontAlgn="base"/>
                          <a:r>
                            <a:rPr lang="en-US" sz="1400" b="0" i="0" dirty="0">
                              <a:solidFill>
                                <a:schemeClr val="tx1"/>
                              </a:solidFill>
                              <a:effectLst/>
                              <a:latin typeface="+mn-lt"/>
                            </a:rPr>
                            <a:t>Richard the Lionheart</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Richard the Lionheart is a king (∧/⇒) Richard the Lionheart is a person.</a:t>
                          </a: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3134841754"/>
                      </a:ext>
                    </a:extLst>
                  </a:tr>
                  <a:tr h="836942">
                    <a:tc>
                      <a:txBody>
                        <a:bodyPr/>
                        <a:lstStyle/>
                        <a:p>
                          <a:pPr algn="ctr" rtl="0" fontAlgn="base"/>
                          <a:r>
                            <a:rPr lang="en-US" sz="1400" b="0" i="0" dirty="0">
                              <a:solidFill>
                                <a:schemeClr val="tx1"/>
                              </a:solidFill>
                              <a:effectLst/>
                              <a:latin typeface="+mn-lt"/>
                            </a:rPr>
                            <a:t>King John</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King John is a king (∧/⇒)</a:t>
                          </a:r>
                        </a:p>
                        <a:p>
                          <a:pPr algn="ctr" rtl="0" fontAlgn="base"/>
                          <a:r>
                            <a:rPr lang="en-US" sz="1400" b="0" i="0" dirty="0">
                              <a:solidFill>
                                <a:schemeClr val="tx1"/>
                              </a:solidFill>
                              <a:effectLst/>
                              <a:latin typeface="+mn-lt"/>
                            </a:rPr>
                            <a:t>King John is a person.</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4129140390"/>
                      </a:ext>
                    </a:extLst>
                  </a:tr>
                  <a:tr h="836942">
                    <a:tc>
                      <a:txBody>
                        <a:bodyPr/>
                        <a:lstStyle/>
                        <a:p>
                          <a:pPr algn="ctr" rtl="0" fontAlgn="base"/>
                          <a:r>
                            <a:rPr lang="en-US" sz="1400" b="0" i="0" dirty="0">
                              <a:solidFill>
                                <a:schemeClr val="tx1"/>
                              </a:solidFill>
                              <a:effectLst/>
                              <a:latin typeface="+mn-lt"/>
                            </a:rPr>
                            <a:t>Richard’s Left Leg</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Richard’s Left Leg is a king (∧/⇒) Richard’s Left Leg is a person.</a:t>
                          </a: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1699990805"/>
                      </a:ext>
                    </a:extLst>
                  </a:tr>
                  <a:tr h="836942">
                    <a:tc>
                      <a:txBody>
                        <a:bodyPr/>
                        <a:lstStyle/>
                        <a:p>
                          <a:pPr algn="ctr" rtl="0" fontAlgn="base"/>
                          <a:r>
                            <a:rPr lang="en-US" sz="1400" b="0" i="0" dirty="0">
                              <a:solidFill>
                                <a:schemeClr val="tx1"/>
                              </a:solidFill>
                              <a:effectLst/>
                              <a:latin typeface="+mn-lt"/>
                            </a:rPr>
                            <a:t>John’s Left Leg</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John’s Left Leg is a king (∧/⇒)</a:t>
                          </a:r>
                        </a:p>
                        <a:p>
                          <a:pPr algn="ctr" rtl="0" fontAlgn="base"/>
                          <a:r>
                            <a:rPr lang="en-US" sz="1400" b="0" i="0" dirty="0">
                              <a:solidFill>
                                <a:schemeClr val="tx1"/>
                              </a:solidFill>
                              <a:effectLst/>
                              <a:latin typeface="+mn-lt"/>
                            </a:rPr>
                            <a:t>John’s Left Leg is a person.</a:t>
                          </a: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3388671141"/>
                      </a:ext>
                    </a:extLst>
                  </a:tr>
                  <a:tr h="836942">
                    <a:tc>
                      <a:txBody>
                        <a:bodyPr/>
                        <a:lstStyle/>
                        <a:p>
                          <a:pPr algn="ctr" rtl="0" fontAlgn="base"/>
                          <a:r>
                            <a:rPr lang="en-US" sz="1400" b="0" i="0" dirty="0">
                              <a:solidFill>
                                <a:schemeClr val="tx1"/>
                              </a:solidFill>
                              <a:effectLst/>
                              <a:latin typeface="+mn-lt"/>
                            </a:rPr>
                            <a:t>The Crown</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The Crown is a king (∧/⇒)</a:t>
                          </a:r>
                        </a:p>
                        <a:p>
                          <a:pPr algn="ctr" rtl="0" fontAlgn="base"/>
                          <a:r>
                            <a:rPr lang="en-US" sz="1400" b="0" i="0" dirty="0">
                              <a:solidFill>
                                <a:schemeClr val="tx1"/>
                              </a:solidFill>
                              <a:effectLst/>
                              <a:latin typeface="+mn-lt"/>
                            </a:rPr>
                            <a:t>The Crown is a person.</a:t>
                          </a: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171879192"/>
                      </a:ext>
                    </a:extLst>
                  </a:tr>
                </a:tbl>
              </a:graphicData>
            </a:graphic>
          </p:graphicFrame>
        </mc:Fallback>
      </mc:AlternateContent>
      <p:sp>
        <p:nvSpPr>
          <p:cNvPr id="8" name="Footer Placeholder 7">
            <a:extLst>
              <a:ext uri="{FF2B5EF4-FFF2-40B4-BE49-F238E27FC236}">
                <a16:creationId xmlns:a16="http://schemas.microsoft.com/office/drawing/2014/main" id="{FCCD3996-0DD3-2342-766A-319B8368917B}"/>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9" name="Slide Number Placeholder 8">
            <a:extLst>
              <a:ext uri="{FF2B5EF4-FFF2-40B4-BE49-F238E27FC236}">
                <a16:creationId xmlns:a16="http://schemas.microsoft.com/office/drawing/2014/main" id="{90195DF2-4AD5-0B8C-4861-56EDA035B52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908034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FB607-69EC-85C8-00D4-5DCF85A9B5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F284B0-743F-D1F7-BEAA-00C0D9B8BB9D}"/>
              </a:ext>
            </a:extLst>
          </p:cNvPr>
          <p:cNvSpPr>
            <a:spLocks noGrp="1"/>
          </p:cNvSpPr>
          <p:nvPr>
            <p:ph type="title"/>
          </p:nvPr>
        </p:nvSpPr>
        <p:spPr>
          <a:xfrm>
            <a:off x="838200" y="260467"/>
            <a:ext cx="10515600" cy="636489"/>
          </a:xfrm>
        </p:spPr>
        <p:txBody>
          <a:bodyPr/>
          <a:lstStyle/>
          <a:p>
            <a:r>
              <a:rPr lang="en-US" dirty="0"/>
              <a:t>Existential Quantification</a:t>
            </a:r>
          </a:p>
        </p:txBody>
      </p:sp>
      <p:sp>
        <p:nvSpPr>
          <p:cNvPr id="7" name="Footer Placeholder 6">
            <a:extLst>
              <a:ext uri="{FF2B5EF4-FFF2-40B4-BE49-F238E27FC236}">
                <a16:creationId xmlns:a16="http://schemas.microsoft.com/office/drawing/2014/main" id="{CCDBA465-6452-4390-6762-34DCEF3F6848}"/>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8" name="Slide Number Placeholder 7">
            <a:extLst>
              <a:ext uri="{FF2B5EF4-FFF2-40B4-BE49-F238E27FC236}">
                <a16:creationId xmlns:a16="http://schemas.microsoft.com/office/drawing/2014/main" id="{AF19E8E2-660D-47B1-B87F-70C1755FFB40}"/>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grpSp>
        <p:nvGrpSpPr>
          <p:cNvPr id="20" name="Group 19">
            <a:extLst>
              <a:ext uri="{FF2B5EF4-FFF2-40B4-BE49-F238E27FC236}">
                <a16:creationId xmlns:a16="http://schemas.microsoft.com/office/drawing/2014/main" id="{BEE48D5D-71A4-9C85-8F25-8E92B70EA54B}"/>
              </a:ext>
            </a:extLst>
          </p:cNvPr>
          <p:cNvGrpSpPr/>
          <p:nvPr/>
        </p:nvGrpSpPr>
        <p:grpSpPr>
          <a:xfrm>
            <a:off x="811694" y="1573711"/>
            <a:ext cx="10568611" cy="4094101"/>
            <a:chOff x="838200" y="1583558"/>
            <a:chExt cx="10568611" cy="4094101"/>
          </a:xfrm>
        </p:grpSpPr>
        <p:grpSp>
          <p:nvGrpSpPr>
            <p:cNvPr id="17" name="Group 16">
              <a:extLst>
                <a:ext uri="{FF2B5EF4-FFF2-40B4-BE49-F238E27FC236}">
                  <a16:creationId xmlns:a16="http://schemas.microsoft.com/office/drawing/2014/main" id="{2DB80687-89FF-AD99-304A-444F08D6869E}"/>
                </a:ext>
              </a:extLst>
            </p:cNvPr>
            <p:cNvGrpSpPr/>
            <p:nvPr/>
          </p:nvGrpSpPr>
          <p:grpSpPr>
            <a:xfrm>
              <a:off x="838200" y="3077131"/>
              <a:ext cx="10568611" cy="2030284"/>
              <a:chOff x="556590" y="2737426"/>
              <a:chExt cx="10568611" cy="2030284"/>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1FF5287-B065-BD26-CEF3-80E12492C7AF}"/>
                      </a:ext>
                    </a:extLst>
                  </p:cNvPr>
                  <p:cNvSpPr txBox="1"/>
                  <p:nvPr/>
                </p:nvSpPr>
                <p:spPr>
                  <a:xfrm>
                    <a:off x="556590" y="2737426"/>
                    <a:ext cx="5731567" cy="1750094"/>
                  </a:xfrm>
                  <a:prstGeom prst="rect">
                    <a:avLst/>
                  </a:prstGeom>
                  <a:noFill/>
                </p:spPr>
                <p:txBody>
                  <a:bodyPr wrap="square" rtlCol="0">
                    <a:spAutoFit/>
                  </a:bodyPr>
                  <a:lstStyle/>
                  <a:p>
                    <a:r>
                      <a:rPr lang="en-US" sz="2000" b="1" dirty="0"/>
                      <a:t>Propositional Logic*</a:t>
                    </a:r>
                  </a:p>
                  <a:p>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𝐾𝑖𝑛𝑔𝐽𝑜h𝑛</m:t>
                                  </m:r>
                                  <m:r>
                                    <a:rPr lang="en-US" sz="2000" b="0" i="1" smtClean="0">
                                      <a:latin typeface="Cambria Math" panose="02040503050406030204" pitchFamily="18" charset="0"/>
                                    </a:rPr>
                                    <m:t>, </m:t>
                                  </m:r>
                                  <m:r>
                                    <a:rPr lang="en-US" sz="2000" b="0" i="1" smtClean="0">
                                      <a:latin typeface="Cambria Math" panose="02040503050406030204" pitchFamily="18" charset="0"/>
                                    </a:rPr>
                                    <m:t>𝑆𝑡𝑎𝑛𝑓𝑜𝑟𝑑</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𝑆𝑚𝑎𝑟𝑡</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𝐾𝑖𝑛𝑔𝐽𝑜h𝑛</m:t>
                                  </m:r>
                                </m:e>
                              </m:d>
                            </m:e>
                          </m:d>
                          <m:r>
                            <a:rPr lang="en-US" sz="2000" i="1">
                              <a:latin typeface="Cambria Math" panose="02040503050406030204" pitchFamily="18" charset="0"/>
                            </a:rPr>
                            <m:t>∨</m:t>
                          </m:r>
                        </m:oMath>
                      </m:oMathPara>
                    </a14:m>
                    <a:endParaRPr lang="en-US" sz="2000" i="1"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𝑅𝑖𝑐h𝑎𝑟𝑑</m:t>
                                  </m:r>
                                  <m:r>
                                    <a:rPr lang="en-US" sz="2000" b="0" i="1" smtClean="0">
                                      <a:latin typeface="Cambria Math" panose="02040503050406030204" pitchFamily="18" charset="0"/>
                                    </a:rPr>
                                    <m:t>,</m:t>
                                  </m:r>
                                  <m:r>
                                    <a:rPr lang="en-US" sz="2000" i="1">
                                      <a:latin typeface="Cambria Math" panose="02040503050406030204" pitchFamily="18" charset="0"/>
                                    </a:rPr>
                                    <m:t>𝑆𝑡𝑎𝑛𝑓𝑜𝑟𝑑</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𝑆𝑚𝑎𝑟𝑡</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𝑅𝑖𝑐h𝑎𝑟𝑑</m:t>
                                  </m:r>
                                </m:e>
                              </m:d>
                            </m:e>
                          </m:d>
                          <m:r>
                            <a:rPr lang="en-US" sz="2000" i="1">
                              <a:latin typeface="Cambria Math" panose="02040503050406030204" pitchFamily="18" charset="0"/>
                            </a:rPr>
                            <m:t>∨</m:t>
                          </m:r>
                        </m:oMath>
                      </m:oMathPara>
                    </a14:m>
                    <a:endParaRPr lang="en-US" sz="2000" i="1"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𝐵𝑒𝑟𝑘𝑒𝑙𝑒𝑦</m:t>
                                  </m:r>
                                  <m:r>
                                    <a:rPr lang="en-US" sz="2000" b="0" i="1" smtClean="0">
                                      <a:latin typeface="Cambria Math" panose="02040503050406030204" pitchFamily="18" charset="0"/>
                                    </a:rPr>
                                    <m:t>,</m:t>
                                  </m:r>
                                  <m:r>
                                    <a:rPr lang="en-US" sz="2000" i="1">
                                      <a:latin typeface="Cambria Math" panose="02040503050406030204" pitchFamily="18" charset="0"/>
                                    </a:rPr>
                                    <m:t>𝑆𝑡𝑎𝑛𝑓𝑜𝑟𝑑</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𝑆𝑚𝑎𝑟𝑡</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𝐵𝑒𝑟𝑘𝑒𝑙𝑒𝑦</m:t>
                                  </m:r>
                                </m:e>
                              </m:d>
                            </m:e>
                          </m:d>
                          <m:r>
                            <a:rPr lang="en-US" sz="2000" i="1">
                              <a:latin typeface="Cambria Math" panose="02040503050406030204" pitchFamily="18" charset="0"/>
                            </a:rPr>
                            <m:t>∨</m:t>
                          </m:r>
                        </m:oMath>
                      </m:oMathPara>
                    </a14:m>
                    <a:endParaRPr lang="en-US" sz="2000" i="1" dirty="0">
                      <a:ea typeface="Cambria Math" panose="02040503050406030204" pitchFamily="18" charset="0"/>
                    </a:endParaRPr>
                  </a:p>
                  <a:p>
                    <a:pPr/>
                    <a:r>
                      <a:rPr lang="en-US" sz="2000" i="1" dirty="0"/>
                      <a:t>…</a:t>
                    </a:r>
                  </a:p>
                </p:txBody>
              </p:sp>
            </mc:Choice>
            <mc:Fallback>
              <p:sp>
                <p:nvSpPr>
                  <p:cNvPr id="2" name="TextBox 1">
                    <a:extLst>
                      <a:ext uri="{FF2B5EF4-FFF2-40B4-BE49-F238E27FC236}">
                        <a16:creationId xmlns:a16="http://schemas.microsoft.com/office/drawing/2014/main" id="{51FF5287-B065-BD26-CEF3-80E12492C7AF}"/>
                      </a:ext>
                    </a:extLst>
                  </p:cNvPr>
                  <p:cNvSpPr txBox="1">
                    <a:spLocks noRot="1" noChangeAspect="1" noMove="1" noResize="1" noEditPoints="1" noAdjustHandles="1" noChangeArrowheads="1" noChangeShapeType="1" noTextEdit="1"/>
                  </p:cNvSpPr>
                  <p:nvPr/>
                </p:nvSpPr>
                <p:spPr>
                  <a:xfrm>
                    <a:off x="556590" y="2737426"/>
                    <a:ext cx="5731567" cy="1750094"/>
                  </a:xfrm>
                  <a:prstGeom prst="rect">
                    <a:avLst/>
                  </a:prstGeom>
                  <a:blipFill>
                    <a:blip r:embed="rId3"/>
                    <a:stretch>
                      <a:fillRect l="-1064" t="-1742" b="-5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9FB6B50-289F-3FBE-00CD-44FDB0741219}"/>
                      </a:ext>
                    </a:extLst>
                  </p:cNvPr>
                  <p:cNvSpPr txBox="1"/>
                  <p:nvPr/>
                </p:nvSpPr>
                <p:spPr>
                  <a:xfrm>
                    <a:off x="7321826" y="3258530"/>
                    <a:ext cx="3803375" cy="707886"/>
                  </a:xfrm>
                  <a:prstGeom prst="rect">
                    <a:avLst/>
                  </a:prstGeom>
                  <a:noFill/>
                </p:spPr>
                <p:txBody>
                  <a:bodyPr wrap="square" rtlCol="0">
                    <a:spAutoFit/>
                  </a:bodyPr>
                  <a:lstStyle/>
                  <a:p>
                    <a:r>
                      <a:rPr lang="en-US" sz="2000" b="1" dirty="0"/>
                      <a:t>FOL</a:t>
                    </a:r>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𝐴𝑡</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𝑆𝑡𝑎𝑛𝑓𝑜𝑟𝑑</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𝑆𝑚𝑎𝑟𝑡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4" name="TextBox 3">
                    <a:extLst>
                      <a:ext uri="{FF2B5EF4-FFF2-40B4-BE49-F238E27FC236}">
                        <a16:creationId xmlns:a16="http://schemas.microsoft.com/office/drawing/2014/main" id="{59FB6B50-289F-3FBE-00CD-44FDB0741219}"/>
                      </a:ext>
                    </a:extLst>
                  </p:cNvPr>
                  <p:cNvSpPr txBox="1">
                    <a:spLocks noRot="1" noChangeAspect="1" noMove="1" noResize="1" noEditPoints="1" noAdjustHandles="1" noChangeArrowheads="1" noChangeShapeType="1" noTextEdit="1"/>
                  </p:cNvSpPr>
                  <p:nvPr/>
                </p:nvSpPr>
                <p:spPr>
                  <a:xfrm>
                    <a:off x="7321826" y="3258530"/>
                    <a:ext cx="3803375" cy="707886"/>
                  </a:xfrm>
                  <a:prstGeom prst="rect">
                    <a:avLst/>
                  </a:prstGeom>
                  <a:blipFill>
                    <a:blip r:embed="rId4"/>
                    <a:stretch>
                      <a:fillRect l="-1763" t="-5172" b="-862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6E30EE7C-EBE0-9F7C-1CAE-432318ACF7AD}"/>
                  </a:ext>
                </a:extLst>
              </p:cNvPr>
              <p:cNvCxnSpPr>
                <a:stCxn id="2" idx="3"/>
                <a:endCxn id="4" idx="1"/>
              </p:cNvCxnSpPr>
              <p:nvPr/>
            </p:nvCxnSpPr>
            <p:spPr>
              <a:xfrm>
                <a:off x="6288157" y="3612473"/>
                <a:ext cx="1033669" cy="0"/>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C0E56413-61DA-2393-7B4A-F9E982829245}"/>
                      </a:ext>
                    </a:extLst>
                  </p14:cNvPr>
                  <p14:cNvContentPartPr/>
                  <p14:nvPr/>
                </p14:nvContentPartPr>
                <p14:xfrm>
                  <a:off x="7139003" y="3915892"/>
                  <a:ext cx="335520" cy="437760"/>
                </p14:xfrm>
              </p:contentPart>
            </mc:Choice>
            <mc:Fallback>
              <p:pic>
                <p:nvPicPr>
                  <p:cNvPr id="9" name="Ink 8">
                    <a:extLst>
                      <a:ext uri="{FF2B5EF4-FFF2-40B4-BE49-F238E27FC236}">
                        <a16:creationId xmlns:a16="http://schemas.microsoft.com/office/drawing/2014/main" id="{C0E56413-61DA-2393-7B4A-F9E982829245}"/>
                      </a:ext>
                    </a:extLst>
                  </p:cNvPr>
                  <p:cNvPicPr/>
                  <p:nvPr/>
                </p:nvPicPr>
                <p:blipFill>
                  <a:blip r:embed="rId6"/>
                  <a:stretch>
                    <a:fillRect/>
                  </a:stretch>
                </p:blipFill>
                <p:spPr>
                  <a:xfrm>
                    <a:off x="7130003" y="3906892"/>
                    <a:ext cx="353160" cy="455400"/>
                  </a:xfrm>
                  <a:prstGeom prst="rect">
                    <a:avLst/>
                  </a:prstGeom>
                </p:spPr>
              </p:pic>
            </mc:Fallback>
          </mc:AlternateContent>
          <p:sp>
            <p:nvSpPr>
              <p:cNvPr id="10" name="TextBox 9">
                <a:extLst>
                  <a:ext uri="{FF2B5EF4-FFF2-40B4-BE49-F238E27FC236}">
                    <a16:creationId xmlns:a16="http://schemas.microsoft.com/office/drawing/2014/main" id="{0EC1EF3B-E483-8059-0FD1-B7A459DAD593}"/>
                  </a:ext>
                </a:extLst>
              </p:cNvPr>
              <p:cNvSpPr txBox="1"/>
              <p:nvPr/>
            </p:nvSpPr>
            <p:spPr>
              <a:xfrm>
                <a:off x="5928537" y="4244502"/>
                <a:ext cx="1378226" cy="400110"/>
              </a:xfrm>
              <a:prstGeom prst="rect">
                <a:avLst/>
              </a:prstGeom>
              <a:noFill/>
            </p:spPr>
            <p:txBody>
              <a:bodyPr wrap="square" rtlCol="0">
                <a:spAutoFit/>
              </a:bodyPr>
              <a:lstStyle/>
              <a:p>
                <a:r>
                  <a:rPr lang="en-US" sz="2000" dirty="0"/>
                  <a:t>Quantifier</a:t>
                </a:r>
              </a:p>
            </p:txBody>
          </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E647042D-54EE-1274-427F-6A30D3CDB850}"/>
                      </a:ext>
                    </a:extLst>
                  </p14:cNvPr>
                  <p14:cNvContentPartPr/>
                  <p14:nvPr/>
                </p14:nvContentPartPr>
                <p14:xfrm>
                  <a:off x="7639763" y="3922732"/>
                  <a:ext cx="248040" cy="452520"/>
                </p14:xfrm>
              </p:contentPart>
            </mc:Choice>
            <mc:Fallback>
              <p:pic>
                <p:nvPicPr>
                  <p:cNvPr id="12" name="Ink 11">
                    <a:extLst>
                      <a:ext uri="{FF2B5EF4-FFF2-40B4-BE49-F238E27FC236}">
                        <a16:creationId xmlns:a16="http://schemas.microsoft.com/office/drawing/2014/main" id="{E647042D-54EE-1274-427F-6A30D3CDB850}"/>
                      </a:ext>
                    </a:extLst>
                  </p:cNvPr>
                  <p:cNvPicPr/>
                  <p:nvPr/>
                </p:nvPicPr>
                <p:blipFill>
                  <a:blip r:embed="rId8"/>
                  <a:stretch>
                    <a:fillRect/>
                  </a:stretch>
                </p:blipFill>
                <p:spPr>
                  <a:xfrm>
                    <a:off x="7630763" y="3913732"/>
                    <a:ext cx="265680" cy="470160"/>
                  </a:xfrm>
                  <a:prstGeom prst="rect">
                    <a:avLst/>
                  </a:prstGeom>
                </p:spPr>
              </p:pic>
            </mc:Fallback>
          </mc:AlternateContent>
          <p:sp>
            <p:nvSpPr>
              <p:cNvPr id="14" name="TextBox 13">
                <a:extLst>
                  <a:ext uri="{FF2B5EF4-FFF2-40B4-BE49-F238E27FC236}">
                    <a16:creationId xmlns:a16="http://schemas.microsoft.com/office/drawing/2014/main" id="{98739970-08DE-A5DC-F5B7-75257907809A}"/>
                  </a:ext>
                </a:extLst>
              </p:cNvPr>
              <p:cNvSpPr txBox="1"/>
              <p:nvPr/>
            </p:nvSpPr>
            <p:spPr>
              <a:xfrm>
                <a:off x="7474523" y="4367600"/>
                <a:ext cx="1144811" cy="400110"/>
              </a:xfrm>
              <a:prstGeom prst="rect">
                <a:avLst/>
              </a:prstGeom>
              <a:noFill/>
            </p:spPr>
            <p:txBody>
              <a:bodyPr wrap="square" rtlCol="0">
                <a:spAutoFit/>
              </a:bodyPr>
              <a:lstStyle/>
              <a:p>
                <a:r>
                  <a:rPr lang="en-US" sz="2000" dirty="0"/>
                  <a:t>Variable</a:t>
                </a:r>
              </a:p>
            </p:txBody>
          </p:sp>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DDE3ABB8-5B25-50BD-69C8-18B2F2D82242}"/>
                      </a:ext>
                    </a:extLst>
                  </p14:cNvPr>
                  <p14:cNvContentPartPr/>
                  <p14:nvPr/>
                </p14:nvContentPartPr>
                <p14:xfrm>
                  <a:off x="7811843" y="3421252"/>
                  <a:ext cx="3194280" cy="255600"/>
                </p14:xfrm>
              </p:contentPart>
            </mc:Choice>
            <mc:Fallback>
              <p:pic>
                <p:nvPicPr>
                  <p:cNvPr id="15" name="Ink 14">
                    <a:extLst>
                      <a:ext uri="{FF2B5EF4-FFF2-40B4-BE49-F238E27FC236}">
                        <a16:creationId xmlns:a16="http://schemas.microsoft.com/office/drawing/2014/main" id="{DDE3ABB8-5B25-50BD-69C8-18B2F2D82242}"/>
                      </a:ext>
                    </a:extLst>
                  </p:cNvPr>
                  <p:cNvPicPr/>
                  <p:nvPr/>
                </p:nvPicPr>
                <p:blipFill>
                  <a:blip r:embed="rId10"/>
                  <a:stretch>
                    <a:fillRect/>
                  </a:stretch>
                </p:blipFill>
                <p:spPr>
                  <a:xfrm>
                    <a:off x="7803203" y="3412252"/>
                    <a:ext cx="3211920" cy="273240"/>
                  </a:xfrm>
                  <a:prstGeom prst="rect">
                    <a:avLst/>
                  </a:prstGeom>
                </p:spPr>
              </p:pic>
            </mc:Fallback>
          </mc:AlternateContent>
          <p:sp>
            <p:nvSpPr>
              <p:cNvPr id="16" name="TextBox 15">
                <a:extLst>
                  <a:ext uri="{FF2B5EF4-FFF2-40B4-BE49-F238E27FC236}">
                    <a16:creationId xmlns:a16="http://schemas.microsoft.com/office/drawing/2014/main" id="{5F47F699-B9DE-C23D-C8F7-909E1A0857D6}"/>
                  </a:ext>
                </a:extLst>
              </p:cNvPr>
              <p:cNvSpPr txBox="1"/>
              <p:nvPr/>
            </p:nvSpPr>
            <p:spPr>
              <a:xfrm>
                <a:off x="8812635" y="2939781"/>
                <a:ext cx="1192696" cy="400110"/>
              </a:xfrm>
              <a:prstGeom prst="rect">
                <a:avLst/>
              </a:prstGeom>
              <a:noFill/>
            </p:spPr>
            <p:txBody>
              <a:bodyPr wrap="square" rtlCol="0">
                <a:spAutoFit/>
              </a:bodyPr>
              <a:lstStyle/>
              <a:p>
                <a:r>
                  <a:rPr lang="en-US" sz="2000" dirty="0"/>
                  <a:t>Sentence</a:t>
                </a:r>
              </a:p>
            </p:txBody>
          </p:sp>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36385E9-88A6-9678-BF49-3330295D019F}"/>
                    </a:ext>
                  </a:extLst>
                </p:cNvPr>
                <p:cNvSpPr txBox="1"/>
                <p:nvPr/>
              </p:nvSpPr>
              <p:spPr>
                <a:xfrm>
                  <a:off x="838200" y="1583558"/>
                  <a:ext cx="1056861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Expressing the statement: </a:t>
                  </a:r>
                  <a:r>
                    <a:rPr lang="en-US" sz="2000" b="1" dirty="0"/>
                    <a:t>Someone at Stanford is smart.</a:t>
                  </a:r>
                </a:p>
                <a:p>
                  <a:pPr marL="342900" indent="-342900">
                    <a:buFont typeface="Arial" panose="020B0604020202020204" pitchFamily="34" charset="0"/>
                    <a:buChar char="•"/>
                  </a:pPr>
                  <a:r>
                    <a:rPr lang="en-US" sz="2000" b="1" dirty="0"/>
                    <a:t>Existential Quantifier: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&lt;</m:t>
                      </m:r>
                      <m:r>
                        <a:rPr lang="en-US" sz="2000" b="0" i="1" smtClean="0">
                          <a:latin typeface="Cambria Math" panose="02040503050406030204" pitchFamily="18" charset="0"/>
                          <a:ea typeface="Cambria Math" panose="02040503050406030204" pitchFamily="18" charset="0"/>
                        </a:rPr>
                        <m:t>𝑣𝑎𝑟𝑖𝑎𝑏𝑙𝑒𝑠</m:t>
                      </m:r>
                      <m:r>
                        <a:rPr lang="en-US" sz="2000" b="0" i="1" smtClean="0">
                          <a:latin typeface="Cambria Math" panose="02040503050406030204" pitchFamily="18" charset="0"/>
                          <a:ea typeface="Cambria Math" panose="02040503050406030204" pitchFamily="18" charset="0"/>
                        </a:rPr>
                        <m:t>&gt; &lt;</m:t>
                      </m:r>
                      <m:r>
                        <a:rPr lang="en-US" sz="2000" b="0" i="1" smtClean="0">
                          <a:latin typeface="Cambria Math" panose="02040503050406030204" pitchFamily="18" charset="0"/>
                          <a:ea typeface="Cambria Math" panose="02040503050406030204" pitchFamily="18" charset="0"/>
                        </a:rPr>
                        <m:t>𝑠𝑒𝑛𝑡𝑒𝑛𝑐𝑒</m:t>
                      </m:r>
                      <m:r>
                        <a:rPr lang="en-US" sz="2000" b="0" i="1" smtClean="0">
                          <a:latin typeface="Cambria Math" panose="02040503050406030204" pitchFamily="18" charset="0"/>
                          <a:ea typeface="Cambria Math" panose="02040503050406030204" pitchFamily="18" charset="0"/>
                        </a:rPr>
                        <m:t>&gt; </m:t>
                      </m:r>
                    </m:oMath>
                  </a14:m>
                  <a:endParaRPr lang="en-US" sz="2000" b="1" dirty="0"/>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”there exists a” or “for some”</a:t>
                  </a:r>
                </a:p>
                <a:p>
                  <a:pPr marL="800100" lvl="1" indent="-34290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𝑃</m:t>
                      </m:r>
                    </m:oMath>
                  </a14:m>
                  <a:r>
                    <a:rPr lang="en-US" sz="2000" dirty="0"/>
                    <a:t> is true in a model </a:t>
                  </a:r>
                  <a14:m>
                    <m:oMath xmlns:m="http://schemas.openxmlformats.org/officeDocument/2006/math">
                      <m:r>
                        <a:rPr lang="en-US" sz="2000" b="0" i="1" smtClean="0">
                          <a:latin typeface="Cambria Math" panose="02040503050406030204" pitchFamily="18" charset="0"/>
                        </a:rPr>
                        <m:t>𝑚</m:t>
                      </m:r>
                    </m:oMath>
                  </a14:m>
                  <a:r>
                    <a:rPr lang="en-US" sz="2000" dirty="0"/>
                    <a:t> </a:t>
                  </a:r>
                  <a:r>
                    <a:rPr lang="en-US" sz="2000" b="1" dirty="0"/>
                    <a:t>iff</a:t>
                  </a:r>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𝑃</m:t>
                      </m:r>
                    </m:oMath>
                  </a14:m>
                  <a:r>
                    <a:rPr lang="en-US" sz="2000" dirty="0"/>
                    <a:t> is true with </a:t>
                  </a:r>
                  <a14:m>
                    <m:oMath xmlns:m="http://schemas.openxmlformats.org/officeDocument/2006/math">
                      <m:r>
                        <a:rPr lang="en-US" sz="2000" b="0" i="1" smtClean="0">
                          <a:latin typeface="Cambria Math" panose="02040503050406030204" pitchFamily="18" charset="0"/>
                        </a:rPr>
                        <m:t>𝑥</m:t>
                      </m:r>
                    </m:oMath>
                  </a14:m>
                  <a:r>
                    <a:rPr lang="en-US" sz="2000" dirty="0"/>
                    <a:t> being </a:t>
                  </a:r>
                  <a:r>
                    <a:rPr lang="en-US" sz="2000" b="1" dirty="0"/>
                    <a:t>some </a:t>
                  </a:r>
                  <a:r>
                    <a:rPr lang="en-US" sz="2000" dirty="0"/>
                    <a:t>possible object in the model.</a:t>
                  </a:r>
                </a:p>
              </p:txBody>
            </p:sp>
          </mc:Choice>
          <mc:Fallback>
            <p:sp>
              <p:nvSpPr>
                <p:cNvPr id="18" name="TextBox 17">
                  <a:extLst>
                    <a:ext uri="{FF2B5EF4-FFF2-40B4-BE49-F238E27FC236}">
                      <a16:creationId xmlns:a16="http://schemas.microsoft.com/office/drawing/2014/main" id="{A36385E9-88A6-9678-BF49-3330295D019F}"/>
                    </a:ext>
                  </a:extLst>
                </p:cNvPr>
                <p:cNvSpPr txBox="1">
                  <a:spLocks noRot="1" noChangeAspect="1" noMove="1" noResize="1" noEditPoints="1" noAdjustHandles="1" noChangeArrowheads="1" noChangeShapeType="1" noTextEdit="1"/>
                </p:cNvSpPr>
                <p:nvPr/>
              </p:nvSpPr>
              <p:spPr>
                <a:xfrm>
                  <a:off x="838200" y="1583558"/>
                  <a:ext cx="10568611" cy="1323439"/>
                </a:xfrm>
                <a:prstGeom prst="rect">
                  <a:avLst/>
                </a:prstGeom>
                <a:blipFill>
                  <a:blip r:embed="rId11"/>
                  <a:stretch>
                    <a:fillRect l="-519" t="-2304" b="-73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FA8E454-6FD8-BAAD-7FF5-E663B349E9E2}"/>
                    </a:ext>
                  </a:extLst>
                </p:cNvPr>
                <p:cNvSpPr txBox="1"/>
                <p:nvPr/>
              </p:nvSpPr>
              <p:spPr>
                <a:xfrm>
                  <a:off x="838200" y="5277549"/>
                  <a:ext cx="1056861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Additional example:</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𝐶𝑟𝑜𝑤𝑛</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𝑂𝑛𝐻𝑒𝑎𝑑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𝐽𝑜h𝑛</m:t>
                      </m:r>
                      <m:r>
                        <a:rPr lang="en-US" sz="2000" b="0" i="1" smtClean="0">
                          <a:latin typeface="Cambria Math" panose="02040503050406030204" pitchFamily="18" charset="0"/>
                          <a:ea typeface="Cambria Math" panose="02040503050406030204" pitchFamily="18" charset="0"/>
                        </a:rPr>
                        <m:t>)</m:t>
                      </m:r>
                    </m:oMath>
                  </a14:m>
                  <a:endParaRPr lang="en-US" sz="2000" dirty="0"/>
                </a:p>
              </p:txBody>
            </p:sp>
          </mc:Choice>
          <mc:Fallback>
            <p:sp>
              <p:nvSpPr>
                <p:cNvPr id="19" name="TextBox 18">
                  <a:extLst>
                    <a:ext uri="{FF2B5EF4-FFF2-40B4-BE49-F238E27FC236}">
                      <a16:creationId xmlns:a16="http://schemas.microsoft.com/office/drawing/2014/main" id="{8FA8E454-6FD8-BAAD-7FF5-E663B349E9E2}"/>
                    </a:ext>
                  </a:extLst>
                </p:cNvPr>
                <p:cNvSpPr txBox="1">
                  <a:spLocks noRot="1" noChangeAspect="1" noMove="1" noResize="1" noEditPoints="1" noAdjustHandles="1" noChangeArrowheads="1" noChangeShapeType="1" noTextEdit="1"/>
                </p:cNvSpPr>
                <p:nvPr/>
              </p:nvSpPr>
              <p:spPr>
                <a:xfrm>
                  <a:off x="838200" y="5277549"/>
                  <a:ext cx="10568611" cy="400110"/>
                </a:xfrm>
                <a:prstGeom prst="rect">
                  <a:avLst/>
                </a:prstGeom>
                <a:blipFill>
                  <a:blip r:embed="rId12"/>
                  <a:stretch>
                    <a:fillRect l="-519" t="-7576" b="-25758"/>
                  </a:stretch>
                </a:blipFill>
              </p:spPr>
              <p:txBody>
                <a:bodyPr/>
                <a:lstStyle/>
                <a:p>
                  <a:r>
                    <a:rPr lang="en-US">
                      <a:noFill/>
                    </a:rPr>
                    <a:t> </a:t>
                  </a:r>
                </a:p>
              </p:txBody>
            </p:sp>
          </mc:Fallback>
        </mc:AlternateContent>
      </p:grpSp>
    </p:spTree>
    <p:extLst>
      <p:ext uri="{BB962C8B-B14F-4D97-AF65-F5344CB8AC3E}">
        <p14:creationId xmlns:p14="http://schemas.microsoft.com/office/powerpoint/2010/main" val="2433929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02517-82B5-418F-D67D-4C154AD9F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7E24E-D15E-375D-4C89-12DCB120D301}"/>
              </a:ext>
            </a:extLst>
          </p:cNvPr>
          <p:cNvSpPr>
            <a:spLocks noGrp="1"/>
          </p:cNvSpPr>
          <p:nvPr>
            <p:ph type="title"/>
          </p:nvPr>
        </p:nvSpPr>
        <p:spPr/>
        <p:txBody>
          <a:bodyPr/>
          <a:lstStyle/>
          <a:p>
            <a:r>
              <a:rPr lang="en-US" dirty="0"/>
              <a:t>POP QUIZ!</a:t>
            </a:r>
          </a:p>
        </p:txBody>
      </p:sp>
      <p:sp>
        <p:nvSpPr>
          <p:cNvPr id="4" name="Footer Placeholder 3">
            <a:extLst>
              <a:ext uri="{FF2B5EF4-FFF2-40B4-BE49-F238E27FC236}">
                <a16:creationId xmlns:a16="http://schemas.microsoft.com/office/drawing/2014/main" id="{6C5146AA-1601-0FD0-4645-FCC8406A6FBE}"/>
              </a:ext>
            </a:extLst>
          </p:cNvPr>
          <p:cNvSpPr>
            <a:spLocks noGrp="1"/>
          </p:cNvSpPr>
          <p:nvPr>
            <p:ph type="ftr" sz="quarter" idx="11"/>
          </p:nvPr>
        </p:nvSpPr>
        <p:spPr/>
        <p:txBody>
          <a:bodyPr/>
          <a:lstStyle/>
          <a:p>
            <a:r>
              <a:rPr lang="en-US" dirty="0"/>
              <a:t>Artificial Intelligence</a:t>
            </a:r>
          </a:p>
          <a:p>
            <a:r>
              <a:rPr lang="en-US" dirty="0"/>
              <a:t>First-Order Logic</a:t>
            </a:r>
          </a:p>
        </p:txBody>
      </p:sp>
      <p:sp>
        <p:nvSpPr>
          <p:cNvPr id="5" name="Slide Number Placeholder 4">
            <a:extLst>
              <a:ext uri="{FF2B5EF4-FFF2-40B4-BE49-F238E27FC236}">
                <a16:creationId xmlns:a16="http://schemas.microsoft.com/office/drawing/2014/main" id="{0A37656B-0852-77DD-B2CA-4639C0FEBFEE}"/>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
        <p:nvSpPr>
          <p:cNvPr id="7" name="TextBox 6">
            <a:extLst>
              <a:ext uri="{FF2B5EF4-FFF2-40B4-BE49-F238E27FC236}">
                <a16:creationId xmlns:a16="http://schemas.microsoft.com/office/drawing/2014/main" id="{38C53DD6-9C47-5A7B-1CFA-EC342ACE64EE}"/>
              </a:ext>
            </a:extLst>
          </p:cNvPr>
          <p:cNvSpPr txBox="1"/>
          <p:nvPr/>
        </p:nvSpPr>
        <p:spPr>
          <a:xfrm>
            <a:off x="2443976" y="3075057"/>
            <a:ext cx="7304049" cy="707886"/>
          </a:xfrm>
          <a:prstGeom prst="rect">
            <a:avLst/>
          </a:prstGeom>
          <a:noFill/>
        </p:spPr>
        <p:txBody>
          <a:bodyPr wrap="square" rtlCol="0">
            <a:spAutoFit/>
          </a:bodyPr>
          <a:lstStyle/>
          <a:p>
            <a:pPr algn="ctr"/>
            <a:r>
              <a:rPr lang="en-US" sz="4000" b="1" dirty="0"/>
              <a:t>Why ∧ instead of ⇒?</a:t>
            </a:r>
          </a:p>
        </p:txBody>
      </p:sp>
    </p:spTree>
    <p:extLst>
      <p:ext uri="{BB962C8B-B14F-4D97-AF65-F5344CB8AC3E}">
        <p14:creationId xmlns:p14="http://schemas.microsoft.com/office/powerpoint/2010/main" val="1441455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2A3FB-A3E0-2BA4-02E2-33B8B834827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le 2">
                <a:extLst>
                  <a:ext uri="{FF2B5EF4-FFF2-40B4-BE49-F238E27FC236}">
                    <a16:creationId xmlns:a16="http://schemas.microsoft.com/office/drawing/2014/main" id="{9C2B44A1-043C-C5FE-5489-236D05D395D6}"/>
                  </a:ext>
                </a:extLst>
              </p:cNvPr>
              <p:cNvSpPr>
                <a:spLocks noGrp="1"/>
              </p:cNvSpPr>
              <p:nvPr>
                <p:ph type="title"/>
              </p:nvPr>
            </p:nvSpPr>
            <p:spPr>
              <a:xfrm>
                <a:off x="838200" y="365126"/>
                <a:ext cx="10515600" cy="616181"/>
              </a:xfrm>
            </p:spPr>
            <p:txBody>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𝐶𝑟𝑜𝑤𝑛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d>
                      <m:r>
                        <a:rPr lang="en-US" i="1">
                          <a:latin typeface="Cambria Math" panose="02040503050406030204" pitchFamily="18" charset="0"/>
                          <a:ea typeface="Cambria Math" panose="02040503050406030204" pitchFamily="18" charset="0"/>
                        </a:rPr>
                        <m:t>𝑂𝑛𝐻𝑒𝑎𝑑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𝐽𝑜h𝑛</m:t>
                      </m:r>
                      <m:r>
                        <a:rPr lang="en-US" i="1">
                          <a:latin typeface="Cambria Math" panose="02040503050406030204" pitchFamily="18" charset="0"/>
                          <a:ea typeface="Cambria Math" panose="02040503050406030204" pitchFamily="18" charset="0"/>
                        </a:rPr>
                        <m:t>)</m:t>
                      </m:r>
                    </m:oMath>
                  </m:oMathPara>
                </a14:m>
                <a:endParaRPr lang="en-US" dirty="0"/>
              </a:p>
            </p:txBody>
          </p:sp>
        </mc:Choice>
        <mc:Fallback>
          <p:sp>
            <p:nvSpPr>
              <p:cNvPr id="3" name="Title 2">
                <a:extLst>
                  <a:ext uri="{FF2B5EF4-FFF2-40B4-BE49-F238E27FC236}">
                    <a16:creationId xmlns:a16="http://schemas.microsoft.com/office/drawing/2014/main" id="{9C2B44A1-043C-C5FE-5489-236D05D395D6}"/>
                  </a:ext>
                </a:extLst>
              </p:cNvPr>
              <p:cNvSpPr>
                <a:spLocks noGrp="1" noRot="1" noChangeAspect="1" noMove="1" noResize="1" noEditPoints="1" noAdjustHandles="1" noChangeArrowheads="1" noChangeShapeType="1" noTextEdit="1"/>
              </p:cNvSpPr>
              <p:nvPr>
                <p:ph type="title"/>
              </p:nvPr>
            </p:nvSpPr>
            <p:spPr>
              <a:xfrm>
                <a:off x="838200" y="365126"/>
                <a:ext cx="10515600" cy="616181"/>
              </a:xfrm>
              <a:blipFill>
                <a:blip r:embed="rId3"/>
                <a:stretch>
                  <a:fillRect b="-69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6504EA90-9B88-47C2-5F3C-9B2E8D9A7B6D}"/>
                  </a:ext>
                </a:extLst>
              </p:cNvPr>
              <p:cNvGraphicFramePr>
                <a:graphicFrameLocks noGrp="1"/>
              </p:cNvGraphicFramePr>
              <p:nvPr>
                <p:ph type="tbl" sz="quarter" idx="14"/>
                <p:extLst>
                  <p:ext uri="{D42A27DB-BD31-4B8C-83A1-F6EECF244321}">
                    <p14:modId xmlns:p14="http://schemas.microsoft.com/office/powerpoint/2010/main" val="3178488024"/>
                  </p:ext>
                </p:extLst>
              </p:nvPr>
            </p:nvGraphicFramePr>
            <p:xfrm>
              <a:off x="838200" y="1160485"/>
              <a:ext cx="10515600" cy="5021652"/>
            </p:xfrm>
            <a:graphic>
              <a:graphicData uri="http://schemas.openxmlformats.org/drawingml/2006/table">
                <a:tbl>
                  <a:tblPr firstRow="1" bandRow="1">
                    <a:tableStyleId>{7E9639D4-E3E2-4D34-9284-5A2195B3D0D7}</a:tableStyleId>
                  </a:tblPr>
                  <a:tblGrid>
                    <a:gridCol w="1886222">
                      <a:extLst>
                        <a:ext uri="{9D8B030D-6E8A-4147-A177-3AD203B41FA5}">
                          <a16:colId xmlns:a16="http://schemas.microsoft.com/office/drawing/2014/main" val="3261104555"/>
                        </a:ext>
                      </a:extLst>
                    </a:gridCol>
                    <a:gridCol w="3260136">
                      <a:extLst>
                        <a:ext uri="{9D8B030D-6E8A-4147-A177-3AD203B41FA5}">
                          <a16:colId xmlns:a16="http://schemas.microsoft.com/office/drawing/2014/main" val="2547279344"/>
                        </a:ext>
                      </a:extLst>
                    </a:gridCol>
                    <a:gridCol w="2684621">
                      <a:extLst>
                        <a:ext uri="{9D8B030D-6E8A-4147-A177-3AD203B41FA5}">
                          <a16:colId xmlns:a16="http://schemas.microsoft.com/office/drawing/2014/main" val="1413593045"/>
                        </a:ext>
                      </a:extLst>
                    </a:gridCol>
                    <a:gridCol w="2684621">
                      <a:extLst>
                        <a:ext uri="{9D8B030D-6E8A-4147-A177-3AD203B41FA5}">
                          <a16:colId xmlns:a16="http://schemas.microsoft.com/office/drawing/2014/main" val="3126023383"/>
                        </a:ext>
                      </a:extLst>
                    </a:gridCol>
                  </a:tblGrid>
                  <a:tr h="836942">
                    <a:tc>
                      <a:txBody>
                        <a:bodyPr/>
                        <a:lstStyle/>
                        <a:p>
                          <a:pPr algn="ctr" rtl="0" fontAlgn="auto"/>
                          <a:r>
                            <a:rPr lang="en-US" sz="1600" b="1" i="0" dirty="0">
                              <a:solidFill>
                                <a:srgbClr val="FFFFFF"/>
                              </a:solidFill>
                              <a:effectLst/>
                              <a:latin typeface="+mn-lt"/>
                            </a:rPr>
                            <a:t>​</a:t>
                          </a:r>
                          <a14:m>
                            <m:oMath xmlns:m="http://schemas.openxmlformats.org/officeDocument/2006/math">
                              <m:r>
                                <a:rPr lang="en-US" sz="1600" b="1" i="1" smtClean="0">
                                  <a:solidFill>
                                    <a:srgbClr val="FFFFFF"/>
                                  </a:solidFill>
                                  <a:effectLst/>
                                  <a:latin typeface="Cambria Math" panose="02040503050406030204" pitchFamily="18" charset="0"/>
                                </a:rPr>
                                <m:t>𝒙</m:t>
                              </m:r>
                            </m:oMath>
                          </a14:m>
                          <a:r>
                            <a:rPr lang="en-US" sz="1600" b="1" i="0" dirty="0">
                              <a:solidFill>
                                <a:srgbClr val="FFFFFF"/>
                              </a:solidFill>
                              <a:effectLst/>
                              <a:latin typeface="+mn-lt"/>
                            </a:rPr>
                            <a:t> value</a:t>
                          </a:r>
                        </a:p>
                      </a:txBody>
                      <a:tcPr anchor="ctr"/>
                    </a:tc>
                    <a:tc>
                      <a:txBody>
                        <a:bodyPr/>
                        <a:lstStyle/>
                        <a:p>
                          <a:pPr algn="ctr" rtl="0" fontAlgn="base"/>
                          <a:r>
                            <a:rPr lang="en-US" sz="1600" b="1" i="0" dirty="0">
                              <a:solidFill>
                                <a:schemeClr val="accent1"/>
                              </a:solidFill>
                              <a:effectLst/>
                              <a:latin typeface="+mn-lt"/>
                            </a:rPr>
                            <a:t>Relationship</a:t>
                          </a:r>
                        </a:p>
                      </a:txBody>
                      <a:tcPr anchor="ctr"/>
                    </a:tc>
                    <a:tc>
                      <a:txBody>
                        <a:bodyPr/>
                        <a:lstStyle/>
                        <a:p>
                          <a:pPr algn="ctr" rtl="0" fontAlgn="base"/>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𝑥</m:t>
                              </m:r>
                              <m:r>
                                <a:rPr lang="en-US" sz="1400" i="1" smtClean="0">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𝐶𝑟𝑜𝑤𝑛</m:t>
                              </m:r>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𝑥</m:t>
                              </m:r>
                              <m:r>
                                <a:rPr lang="en-US" sz="1400" i="1" smtClean="0">
                                  <a:latin typeface="Cambria Math" panose="02040503050406030204" pitchFamily="18" charset="0"/>
                                  <a:ea typeface="Cambria Math" panose="02040503050406030204" pitchFamily="18" charset="0"/>
                                </a:rPr>
                                <m:t>)</m:t>
                              </m:r>
                              <m:r>
                                <m:rPr>
                                  <m:nor/>
                                </m:rPr>
                                <a:rPr lang="en-US" sz="1400" b="1" i="0" dirty="0" smtClean="0">
                                  <a:solidFill>
                                    <a:schemeClr val="accent1"/>
                                  </a:solidFill>
                                  <a:effectLst/>
                                  <a:latin typeface="+mn-lt"/>
                                </a:rPr>
                                <m:t>⇒</m:t>
                              </m:r>
                              <m:r>
                                <a:rPr lang="en-US" sz="1400" i="1" smtClean="0">
                                  <a:latin typeface="Cambria Math" panose="02040503050406030204" pitchFamily="18" charset="0"/>
                                  <a:ea typeface="Cambria Math" panose="02040503050406030204" pitchFamily="18" charset="0"/>
                                </a:rPr>
                                <m:t>𝑂𝑛𝐻𝑒𝑎𝑑</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𝐽𝑜h𝑛</m:t>
                              </m:r>
                              <m:r>
                                <a:rPr lang="en-US" sz="1400" b="0" i="1" smtClean="0">
                                  <a:latin typeface="Cambria Math" panose="02040503050406030204" pitchFamily="18" charset="0"/>
                                  <a:ea typeface="Cambria Math" panose="02040503050406030204" pitchFamily="18" charset="0"/>
                                </a:rPr>
                                <m:t>)</m:t>
                              </m:r>
                            </m:oMath>
                          </a14:m>
                          <a:r>
                            <a:rPr lang="en-US" sz="1400" b="1" i="0" dirty="0">
                              <a:solidFill>
                                <a:schemeClr val="accent1"/>
                              </a:solidFill>
                              <a:effectLst/>
                              <a:latin typeface="+mn-lt"/>
                            </a:rPr>
                            <a:t> Result</a:t>
                          </a:r>
                          <a:endParaRPr lang="en-US" sz="1600" b="1" i="0" dirty="0">
                            <a:solidFill>
                              <a:schemeClr val="accent1"/>
                            </a:solidFill>
                            <a:effectLst/>
                            <a:latin typeface="+mn-lt"/>
                          </a:endParaRPr>
                        </a:p>
                      </a:txBody>
                      <a:tcPr anchor="ctr"/>
                    </a:tc>
                    <a:tc>
                      <a:txBody>
                        <a:bodyPr/>
                        <a:lstStyle/>
                        <a:p>
                          <a:pPr algn="ctr" rtl="0" fontAlgn="base"/>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𝑥</m:t>
                                </m:r>
                                <m:r>
                                  <a:rPr lang="en-US" sz="1200" i="1" smtClean="0">
                                    <a:latin typeface="Cambria Math" panose="02040503050406030204" pitchFamily="18" charset="0"/>
                                    <a:ea typeface="Cambria Math" panose="02040503050406030204" pitchFamily="18" charset="0"/>
                                  </a:rPr>
                                  <m:t> </m:t>
                                </m:r>
                                <m:r>
                                  <a:rPr lang="en-US" sz="1200" i="1" smtClean="0">
                                    <a:latin typeface="Cambria Math" panose="02040503050406030204" pitchFamily="18" charset="0"/>
                                    <a:ea typeface="Cambria Math" panose="02040503050406030204" pitchFamily="18" charset="0"/>
                                  </a:rPr>
                                  <m:t>𝐶𝑟𝑜𝑤𝑛</m:t>
                                </m:r>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𝑥</m:t>
                                </m:r>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𝑂𝑛𝐻𝑒𝑎𝑑</m:t>
                                </m:r>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𝑥</m:t>
                                </m:r>
                                <m:r>
                                  <a:rPr lang="en-US" sz="1200" i="1" smtClean="0">
                                    <a:latin typeface="Cambria Math" panose="02040503050406030204" pitchFamily="18" charset="0"/>
                                    <a:ea typeface="Cambria Math" panose="02040503050406030204" pitchFamily="18" charset="0"/>
                                  </a:rPr>
                                  <m:t>, </m:t>
                                </m:r>
                                <m:r>
                                  <a:rPr lang="en-US" sz="1200" i="1" smtClean="0">
                                    <a:latin typeface="Cambria Math" panose="02040503050406030204" pitchFamily="18" charset="0"/>
                                    <a:ea typeface="Cambria Math" panose="02040503050406030204" pitchFamily="18" charset="0"/>
                                  </a:rPr>
                                  <m:t>𝐽𝑜h𝑛</m:t>
                                </m:r>
                                <m:r>
                                  <a:rPr lang="en-US" sz="1200" i="1" smtClean="0">
                                    <a:latin typeface="Cambria Math" panose="02040503050406030204" pitchFamily="18" charset="0"/>
                                    <a:ea typeface="Cambria Math" panose="02040503050406030204" pitchFamily="18" charset="0"/>
                                  </a:rPr>
                                  <m:t>)</m:t>
                                </m:r>
                              </m:oMath>
                            </m:oMathPara>
                          </a14:m>
                          <a:endParaRPr lang="en-US" sz="1200" b="1" i="0" dirty="0">
                            <a:solidFill>
                              <a:schemeClr val="accent1"/>
                            </a:solidFill>
                            <a:effectLst/>
                            <a:latin typeface="+mn-lt"/>
                          </a:endParaRPr>
                        </a:p>
                        <a:p>
                          <a:pPr algn="ctr" rtl="0" fontAlgn="base"/>
                          <a:r>
                            <a:rPr lang="en-US" sz="1200" b="1" i="0" dirty="0">
                              <a:solidFill>
                                <a:schemeClr val="accent1"/>
                              </a:solidFill>
                              <a:effectLst/>
                              <a:latin typeface="+mn-lt"/>
                            </a:rPr>
                            <a:t>Result</a:t>
                          </a:r>
                        </a:p>
                      </a:txBody>
                      <a:tcPr anchor="ctr"/>
                    </a:tc>
                    <a:extLst>
                      <a:ext uri="{0D108BD9-81ED-4DB2-BD59-A6C34878D82A}">
                        <a16:rowId xmlns:a16="http://schemas.microsoft.com/office/drawing/2014/main" val="3441328149"/>
                      </a:ext>
                    </a:extLst>
                  </a:tr>
                  <a:tr h="836942">
                    <a:tc>
                      <a:txBody>
                        <a:bodyPr/>
                        <a:lstStyle/>
                        <a:p>
                          <a:pPr algn="ctr" rtl="0" fontAlgn="base"/>
                          <a:r>
                            <a:rPr lang="en-US" sz="1400" b="0" i="0" dirty="0">
                              <a:solidFill>
                                <a:schemeClr val="tx1"/>
                              </a:solidFill>
                              <a:effectLst/>
                              <a:latin typeface="+mn-lt"/>
                            </a:rPr>
                            <a:t>Richard the Lionheart</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Richard the Lionheart is a crown (∧/⇒) Richard the Lionheart is on John’s head.</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extLst>
                      <a:ext uri="{0D108BD9-81ED-4DB2-BD59-A6C34878D82A}">
                        <a16:rowId xmlns:a16="http://schemas.microsoft.com/office/drawing/2014/main" val="3134841754"/>
                      </a:ext>
                    </a:extLst>
                  </a:tr>
                  <a:tr h="836942">
                    <a:tc>
                      <a:txBody>
                        <a:bodyPr/>
                        <a:lstStyle/>
                        <a:p>
                          <a:pPr algn="ctr" rtl="0" fontAlgn="base"/>
                          <a:r>
                            <a:rPr lang="en-US" sz="1400" b="0" i="0" dirty="0">
                              <a:solidFill>
                                <a:schemeClr val="tx1"/>
                              </a:solidFill>
                              <a:effectLst/>
                              <a:latin typeface="+mn-lt"/>
                            </a:rPr>
                            <a:t>King John</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King John is a crown (∧/⇒)</a:t>
                          </a:r>
                        </a:p>
                        <a:p>
                          <a:pPr algn="ctr" rtl="0" fontAlgn="base"/>
                          <a:r>
                            <a:rPr lang="en-US" sz="1400" b="0" i="0" dirty="0">
                              <a:solidFill>
                                <a:schemeClr val="tx1"/>
                              </a:solidFill>
                              <a:effectLst/>
                              <a:latin typeface="+mn-lt"/>
                            </a:rPr>
                            <a:t>King John is on John’s head.</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extLst>
                      <a:ext uri="{0D108BD9-81ED-4DB2-BD59-A6C34878D82A}">
                        <a16:rowId xmlns:a16="http://schemas.microsoft.com/office/drawing/2014/main" val="4129140390"/>
                      </a:ext>
                    </a:extLst>
                  </a:tr>
                  <a:tr h="836942">
                    <a:tc>
                      <a:txBody>
                        <a:bodyPr/>
                        <a:lstStyle/>
                        <a:p>
                          <a:pPr algn="ctr" rtl="0" fontAlgn="base"/>
                          <a:r>
                            <a:rPr lang="en-US" sz="1400" b="0" i="0" dirty="0">
                              <a:solidFill>
                                <a:schemeClr val="tx1"/>
                              </a:solidFill>
                              <a:effectLst/>
                              <a:latin typeface="+mn-lt"/>
                            </a:rPr>
                            <a:t>Richard’s Left Leg</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Richard’s Left Leg is a crown (∧/⇒) Richard’s Left Leg is on John’s head.</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extLst>
                      <a:ext uri="{0D108BD9-81ED-4DB2-BD59-A6C34878D82A}">
                        <a16:rowId xmlns:a16="http://schemas.microsoft.com/office/drawing/2014/main" val="1699990805"/>
                      </a:ext>
                    </a:extLst>
                  </a:tr>
                  <a:tr h="836942">
                    <a:tc>
                      <a:txBody>
                        <a:bodyPr/>
                        <a:lstStyle/>
                        <a:p>
                          <a:pPr algn="ctr" rtl="0" fontAlgn="base"/>
                          <a:r>
                            <a:rPr lang="en-US" sz="1400" b="0" i="0" dirty="0">
                              <a:solidFill>
                                <a:schemeClr val="tx1"/>
                              </a:solidFill>
                              <a:effectLst/>
                              <a:latin typeface="+mn-lt"/>
                            </a:rPr>
                            <a:t>John’s Left Leg</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John’s Left Leg is a crown (∧/⇒)</a:t>
                          </a:r>
                        </a:p>
                        <a:p>
                          <a:pPr algn="ctr" rtl="0" fontAlgn="base"/>
                          <a:r>
                            <a:rPr lang="en-US" sz="1400" b="0" i="0" dirty="0">
                              <a:solidFill>
                                <a:schemeClr val="tx1"/>
                              </a:solidFill>
                              <a:effectLst/>
                              <a:latin typeface="+mn-lt"/>
                            </a:rPr>
                            <a:t>John’s Left Leg is on John’s head.</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extLst>
                      <a:ext uri="{0D108BD9-81ED-4DB2-BD59-A6C34878D82A}">
                        <a16:rowId xmlns:a16="http://schemas.microsoft.com/office/drawing/2014/main" val="3388671141"/>
                      </a:ext>
                    </a:extLst>
                  </a:tr>
                  <a:tr h="836942">
                    <a:tc>
                      <a:txBody>
                        <a:bodyPr/>
                        <a:lstStyle/>
                        <a:p>
                          <a:pPr algn="ctr" rtl="0" fontAlgn="base"/>
                          <a:r>
                            <a:rPr lang="en-US" sz="1400" b="0" i="0" dirty="0">
                              <a:solidFill>
                                <a:schemeClr val="tx1"/>
                              </a:solidFill>
                              <a:effectLst/>
                              <a:latin typeface="+mn-lt"/>
                            </a:rPr>
                            <a:t>The Crown</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The Crown is a crown (∧/⇒)</a:t>
                          </a:r>
                        </a:p>
                        <a:p>
                          <a:pPr algn="ctr" rtl="0" fontAlgn="base"/>
                          <a:r>
                            <a:rPr lang="en-US" sz="1400" b="0" i="0" dirty="0">
                              <a:solidFill>
                                <a:schemeClr val="tx1"/>
                              </a:solidFill>
                              <a:effectLst/>
                              <a:latin typeface="+mn-lt"/>
                            </a:rPr>
                            <a:t>The Crown is on John’s head.</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algn="l" rtl="0" fontAlgn="base"/>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171879192"/>
                      </a:ext>
                    </a:extLst>
                  </a:tr>
                </a:tbl>
              </a:graphicData>
            </a:graphic>
          </p:graphicFrame>
        </mc:Choice>
        <mc:Fallback>
          <p:graphicFrame>
            <p:nvGraphicFramePr>
              <p:cNvPr id="4" name="Table 4">
                <a:extLst>
                  <a:ext uri="{FF2B5EF4-FFF2-40B4-BE49-F238E27FC236}">
                    <a16:creationId xmlns:a16="http://schemas.microsoft.com/office/drawing/2014/main" id="{6504EA90-9B88-47C2-5F3C-9B2E8D9A7B6D}"/>
                  </a:ext>
                </a:extLst>
              </p:cNvPr>
              <p:cNvGraphicFramePr>
                <a:graphicFrameLocks noGrp="1"/>
              </p:cNvGraphicFramePr>
              <p:nvPr>
                <p:ph type="tbl" sz="quarter" idx="14"/>
                <p:extLst>
                  <p:ext uri="{D42A27DB-BD31-4B8C-83A1-F6EECF244321}">
                    <p14:modId xmlns:p14="http://schemas.microsoft.com/office/powerpoint/2010/main" val="3178488024"/>
                  </p:ext>
                </p:extLst>
              </p:nvPr>
            </p:nvGraphicFramePr>
            <p:xfrm>
              <a:off x="838200" y="1160485"/>
              <a:ext cx="10515600" cy="5021652"/>
            </p:xfrm>
            <a:graphic>
              <a:graphicData uri="http://schemas.openxmlformats.org/drawingml/2006/table">
                <a:tbl>
                  <a:tblPr firstRow="1" bandRow="1">
                    <a:tableStyleId>{7E9639D4-E3E2-4D34-9284-5A2195B3D0D7}</a:tableStyleId>
                  </a:tblPr>
                  <a:tblGrid>
                    <a:gridCol w="1886222">
                      <a:extLst>
                        <a:ext uri="{9D8B030D-6E8A-4147-A177-3AD203B41FA5}">
                          <a16:colId xmlns:a16="http://schemas.microsoft.com/office/drawing/2014/main" val="3261104555"/>
                        </a:ext>
                      </a:extLst>
                    </a:gridCol>
                    <a:gridCol w="3260136">
                      <a:extLst>
                        <a:ext uri="{9D8B030D-6E8A-4147-A177-3AD203B41FA5}">
                          <a16:colId xmlns:a16="http://schemas.microsoft.com/office/drawing/2014/main" val="2547279344"/>
                        </a:ext>
                      </a:extLst>
                    </a:gridCol>
                    <a:gridCol w="2684621">
                      <a:extLst>
                        <a:ext uri="{9D8B030D-6E8A-4147-A177-3AD203B41FA5}">
                          <a16:colId xmlns:a16="http://schemas.microsoft.com/office/drawing/2014/main" val="1413593045"/>
                        </a:ext>
                      </a:extLst>
                    </a:gridCol>
                    <a:gridCol w="2684621">
                      <a:extLst>
                        <a:ext uri="{9D8B030D-6E8A-4147-A177-3AD203B41FA5}">
                          <a16:colId xmlns:a16="http://schemas.microsoft.com/office/drawing/2014/main" val="3126023383"/>
                        </a:ext>
                      </a:extLst>
                    </a:gridCol>
                  </a:tblGrid>
                  <a:tr h="836942">
                    <a:tc>
                      <a:txBody>
                        <a:bodyPr/>
                        <a:lstStyle/>
                        <a:p>
                          <a:endParaRPr lang="en-US"/>
                        </a:p>
                      </a:txBody>
                      <a:tcPr anchor="ctr">
                        <a:blipFill>
                          <a:blip r:embed="rId4"/>
                          <a:stretch>
                            <a:fillRect l="-323" t="-725" r="-457097" b="-498551"/>
                          </a:stretch>
                        </a:blipFill>
                      </a:tcPr>
                    </a:tc>
                    <a:tc>
                      <a:txBody>
                        <a:bodyPr/>
                        <a:lstStyle/>
                        <a:p>
                          <a:pPr algn="ctr" rtl="0" fontAlgn="base"/>
                          <a:r>
                            <a:rPr lang="en-US" sz="1600" b="1" i="0" dirty="0">
                              <a:solidFill>
                                <a:schemeClr val="accent1"/>
                              </a:solidFill>
                              <a:effectLst/>
                              <a:latin typeface="+mn-lt"/>
                            </a:rPr>
                            <a:t>Relationship</a:t>
                          </a:r>
                        </a:p>
                      </a:txBody>
                      <a:tcPr anchor="ctr"/>
                    </a:tc>
                    <a:tc>
                      <a:txBody>
                        <a:bodyPr/>
                        <a:lstStyle/>
                        <a:p>
                          <a:endParaRPr lang="en-US"/>
                        </a:p>
                      </a:txBody>
                      <a:tcPr anchor="ctr">
                        <a:blipFill>
                          <a:blip r:embed="rId4"/>
                          <a:stretch>
                            <a:fillRect l="-192273" t="-725" r="-100455" b="-498551"/>
                          </a:stretch>
                        </a:blipFill>
                      </a:tcPr>
                    </a:tc>
                    <a:tc>
                      <a:txBody>
                        <a:bodyPr/>
                        <a:lstStyle/>
                        <a:p>
                          <a:endParaRPr lang="en-US"/>
                        </a:p>
                      </a:txBody>
                      <a:tcPr anchor="ctr">
                        <a:blipFill>
                          <a:blip r:embed="rId4"/>
                          <a:stretch>
                            <a:fillRect l="-291610" t="-725" r="-227" b="-498551"/>
                          </a:stretch>
                        </a:blipFill>
                      </a:tcPr>
                    </a:tc>
                    <a:extLst>
                      <a:ext uri="{0D108BD9-81ED-4DB2-BD59-A6C34878D82A}">
                        <a16:rowId xmlns:a16="http://schemas.microsoft.com/office/drawing/2014/main" val="3441328149"/>
                      </a:ext>
                    </a:extLst>
                  </a:tr>
                  <a:tr h="836942">
                    <a:tc>
                      <a:txBody>
                        <a:bodyPr/>
                        <a:lstStyle/>
                        <a:p>
                          <a:pPr algn="ctr" rtl="0" fontAlgn="base"/>
                          <a:r>
                            <a:rPr lang="en-US" sz="1400" b="0" i="0" dirty="0">
                              <a:solidFill>
                                <a:schemeClr val="tx1"/>
                              </a:solidFill>
                              <a:effectLst/>
                              <a:latin typeface="+mn-lt"/>
                            </a:rPr>
                            <a:t>Richard the Lionheart</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Richard the Lionheart is a crown (∧/⇒) Richard the Lionheart is on John’s head.</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extLst>
                      <a:ext uri="{0D108BD9-81ED-4DB2-BD59-A6C34878D82A}">
                        <a16:rowId xmlns:a16="http://schemas.microsoft.com/office/drawing/2014/main" val="3134841754"/>
                      </a:ext>
                    </a:extLst>
                  </a:tr>
                  <a:tr h="836942">
                    <a:tc>
                      <a:txBody>
                        <a:bodyPr/>
                        <a:lstStyle/>
                        <a:p>
                          <a:pPr algn="ctr" rtl="0" fontAlgn="base"/>
                          <a:r>
                            <a:rPr lang="en-US" sz="1400" b="0" i="0" dirty="0">
                              <a:solidFill>
                                <a:schemeClr val="tx1"/>
                              </a:solidFill>
                              <a:effectLst/>
                              <a:latin typeface="+mn-lt"/>
                            </a:rPr>
                            <a:t>King John</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King John is a crown (∧/⇒)</a:t>
                          </a:r>
                        </a:p>
                        <a:p>
                          <a:pPr algn="ctr" rtl="0" fontAlgn="base"/>
                          <a:r>
                            <a:rPr lang="en-US" sz="1400" b="0" i="0" dirty="0">
                              <a:solidFill>
                                <a:schemeClr val="tx1"/>
                              </a:solidFill>
                              <a:effectLst/>
                              <a:latin typeface="+mn-lt"/>
                            </a:rPr>
                            <a:t>King John is on John’s head.</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extLst>
                      <a:ext uri="{0D108BD9-81ED-4DB2-BD59-A6C34878D82A}">
                        <a16:rowId xmlns:a16="http://schemas.microsoft.com/office/drawing/2014/main" val="4129140390"/>
                      </a:ext>
                    </a:extLst>
                  </a:tr>
                  <a:tr h="836942">
                    <a:tc>
                      <a:txBody>
                        <a:bodyPr/>
                        <a:lstStyle/>
                        <a:p>
                          <a:pPr algn="ctr" rtl="0" fontAlgn="base"/>
                          <a:r>
                            <a:rPr lang="en-US" sz="1400" b="0" i="0" dirty="0">
                              <a:solidFill>
                                <a:schemeClr val="tx1"/>
                              </a:solidFill>
                              <a:effectLst/>
                              <a:latin typeface="+mn-lt"/>
                            </a:rPr>
                            <a:t>Richard’s Left Leg</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Richard’s Left Leg is a crown (∧/⇒) Richard’s Left Leg is on John’s head.</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extLst>
                      <a:ext uri="{0D108BD9-81ED-4DB2-BD59-A6C34878D82A}">
                        <a16:rowId xmlns:a16="http://schemas.microsoft.com/office/drawing/2014/main" val="1699990805"/>
                      </a:ext>
                    </a:extLst>
                  </a:tr>
                  <a:tr h="836942">
                    <a:tc>
                      <a:txBody>
                        <a:bodyPr/>
                        <a:lstStyle/>
                        <a:p>
                          <a:pPr algn="ctr" rtl="0" fontAlgn="base"/>
                          <a:r>
                            <a:rPr lang="en-US" sz="1400" b="0" i="0" dirty="0">
                              <a:solidFill>
                                <a:schemeClr val="tx1"/>
                              </a:solidFill>
                              <a:effectLst/>
                              <a:latin typeface="+mn-lt"/>
                            </a:rPr>
                            <a:t>John’s Left Leg</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John’s Left Leg is a crown (∧/⇒)</a:t>
                          </a:r>
                        </a:p>
                        <a:p>
                          <a:pPr algn="ctr" rtl="0" fontAlgn="base"/>
                          <a:r>
                            <a:rPr lang="en-US" sz="1400" b="0" i="0" dirty="0">
                              <a:solidFill>
                                <a:schemeClr val="tx1"/>
                              </a:solidFill>
                              <a:effectLst/>
                              <a:latin typeface="+mn-lt"/>
                            </a:rPr>
                            <a:t>John’s Left Leg is on John’s head.</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algn="l" rtl="0" fontAlgn="base"/>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FF0000"/>
                              </a:solidFill>
                              <a:effectLst/>
                              <a:latin typeface="Cascadia Code" panose="020B0609020000020004" pitchFamily="49" charset="0"/>
                              <a:cs typeface="Cascadia Code" panose="020B0609020000020004" pitchFamily="49" charset="0"/>
                            </a:rPr>
                            <a:t>false</a:t>
                          </a:r>
                        </a:p>
                      </a:txBody>
                      <a:tcPr anchor="ctr"/>
                    </a:tc>
                    <a:extLst>
                      <a:ext uri="{0D108BD9-81ED-4DB2-BD59-A6C34878D82A}">
                        <a16:rowId xmlns:a16="http://schemas.microsoft.com/office/drawing/2014/main" val="3388671141"/>
                      </a:ext>
                    </a:extLst>
                  </a:tr>
                  <a:tr h="836942">
                    <a:tc>
                      <a:txBody>
                        <a:bodyPr/>
                        <a:lstStyle/>
                        <a:p>
                          <a:pPr algn="ctr" rtl="0" fontAlgn="base"/>
                          <a:r>
                            <a:rPr lang="en-US" sz="1400" b="0" i="0" dirty="0">
                              <a:solidFill>
                                <a:schemeClr val="tx1"/>
                              </a:solidFill>
                              <a:effectLst/>
                              <a:latin typeface="+mn-lt"/>
                            </a:rPr>
                            <a:t>The Crown</a:t>
                          </a: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chemeClr val="tx1"/>
                              </a:solidFill>
                              <a:effectLst/>
                              <a:latin typeface="+mn-lt"/>
                            </a:rPr>
                            <a:t>The Crown is a crown (∧/⇒)</a:t>
                          </a:r>
                        </a:p>
                        <a:p>
                          <a:pPr algn="ctr" rtl="0" fontAlgn="base"/>
                          <a:r>
                            <a:rPr lang="en-US" sz="1400" b="0" i="0" dirty="0">
                              <a:solidFill>
                                <a:schemeClr val="tx1"/>
                              </a:solidFill>
                              <a:effectLst/>
                              <a:latin typeface="+mn-lt"/>
                            </a:rPr>
                            <a:t>The Crown is on John’s head.</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tc>
                      <a:txBody>
                        <a:bodyPr/>
                        <a:lstStyle/>
                        <a:p>
                          <a:pPr algn="l" rtl="0" fontAlgn="base"/>
                          <a:r>
                            <a:rPr lang="en-US" sz="1400" b="1" i="0" dirty="0">
                              <a:solidFill>
                                <a:srgbClr val="00B050"/>
                              </a:solidFill>
                              <a:effectLst/>
                              <a:latin typeface="Cascadia Code" panose="020B0609020000020004" pitchFamily="49" charset="0"/>
                              <a:cs typeface="Cascadia Code" panose="020B0609020000020004" pitchFamily="49" charset="0"/>
                            </a:rPr>
                            <a:t>true </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r>
                            <a:rPr lang="en-US" sz="1400" b="1" i="0" dirty="0">
                              <a:solidFill>
                                <a:schemeClr val="tx1"/>
                              </a:solidFill>
                              <a:effectLst/>
                              <a:latin typeface="Cascadia Code" panose="020B0609020000020004" pitchFamily="49" charset="0"/>
                              <a:cs typeface="Cascadia Code" panose="020B0609020000020004" pitchFamily="49" charset="0"/>
                            </a:rPr>
                            <a:t>  = </a:t>
                          </a:r>
                          <a:r>
                            <a:rPr lang="en-US" sz="1400" b="1" i="0" dirty="0">
                              <a:solidFill>
                                <a:srgbClr val="00B050"/>
                              </a:solidFill>
                              <a:effectLst/>
                              <a:latin typeface="Cascadia Code" panose="020B0609020000020004" pitchFamily="49" charset="0"/>
                              <a:cs typeface="Cascadia Code" panose="020B0609020000020004" pitchFamily="49" charset="0"/>
                            </a:rPr>
                            <a:t>true</a:t>
                          </a:r>
                          <a:endParaRPr lang="en-US" sz="1400" b="1" i="0" dirty="0">
                            <a:solidFill>
                              <a:srgbClr val="FF0000"/>
                            </a:solidFill>
                            <a:effectLst/>
                            <a:latin typeface="Cascadia Code" panose="020B0609020000020004" pitchFamily="49" charset="0"/>
                            <a:cs typeface="Cascadia Code" panose="020B0609020000020004" pitchFamily="49" charset="0"/>
                          </a:endParaRPr>
                        </a:p>
                      </a:txBody>
                      <a:tcPr anchor="ctr"/>
                    </a:tc>
                    <a:extLst>
                      <a:ext uri="{0D108BD9-81ED-4DB2-BD59-A6C34878D82A}">
                        <a16:rowId xmlns:a16="http://schemas.microsoft.com/office/drawing/2014/main" val="171879192"/>
                      </a:ext>
                    </a:extLst>
                  </a:tr>
                </a:tbl>
              </a:graphicData>
            </a:graphic>
          </p:graphicFrame>
        </mc:Fallback>
      </mc:AlternateContent>
      <p:sp>
        <p:nvSpPr>
          <p:cNvPr id="8" name="Footer Placeholder 7">
            <a:extLst>
              <a:ext uri="{FF2B5EF4-FFF2-40B4-BE49-F238E27FC236}">
                <a16:creationId xmlns:a16="http://schemas.microsoft.com/office/drawing/2014/main" id="{38160B5C-8353-6F20-EDDC-14E3CCEF4838}"/>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9" name="Slide Number Placeholder 8">
            <a:extLst>
              <a:ext uri="{FF2B5EF4-FFF2-40B4-BE49-F238E27FC236}">
                <a16:creationId xmlns:a16="http://schemas.microsoft.com/office/drawing/2014/main" id="{F48B1EF4-9AF5-828F-1B36-47D6573E7B0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140450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5CDD4-98F5-8AE5-E4C7-2337C7D72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664C59-760C-5EBF-3807-3140C00C6885}"/>
              </a:ext>
            </a:extLst>
          </p:cNvPr>
          <p:cNvSpPr>
            <a:spLocks noGrp="1"/>
          </p:cNvSpPr>
          <p:nvPr>
            <p:ph type="title"/>
          </p:nvPr>
        </p:nvSpPr>
        <p:spPr>
          <a:xfrm>
            <a:off x="1885156" y="362746"/>
            <a:ext cx="8421688" cy="823912"/>
          </a:xfrm>
        </p:spPr>
        <p:txBody>
          <a:bodyPr>
            <a:normAutofit/>
          </a:bodyPr>
          <a:lstStyle/>
          <a:p>
            <a:r>
              <a:rPr lang="en-US" dirty="0"/>
              <a:t>Properties of Quantifiers</a:t>
            </a:r>
          </a:p>
        </p:txBody>
      </p:sp>
      <p:sp>
        <p:nvSpPr>
          <p:cNvPr id="10" name="Footer Placeholder 9">
            <a:extLst>
              <a:ext uri="{FF2B5EF4-FFF2-40B4-BE49-F238E27FC236}">
                <a16:creationId xmlns:a16="http://schemas.microsoft.com/office/drawing/2014/main" id="{0CFB84F0-21EF-0972-362C-CD6F6E787186}"/>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11" name="Slide Number Placeholder 10">
            <a:extLst>
              <a:ext uri="{FF2B5EF4-FFF2-40B4-BE49-F238E27FC236}">
                <a16:creationId xmlns:a16="http://schemas.microsoft.com/office/drawing/2014/main" id="{48E23BFF-357F-3850-9A8F-BE9D4D0C7BF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8E99125-EFC1-E926-DBD2-9144B00E56F5}"/>
                  </a:ext>
                </a:extLst>
              </p:cNvPr>
              <p:cNvSpPr>
                <a:spLocks noGrp="1"/>
              </p:cNvSpPr>
              <p:nvPr>
                <p:ph sz="half" idx="2"/>
              </p:nvPr>
            </p:nvSpPr>
            <p:spPr>
              <a:xfrm>
                <a:off x="1556310" y="1709074"/>
                <a:ext cx="9079379" cy="4124859"/>
              </a:xfrm>
            </p:spPr>
            <p:txBody>
              <a:bodyPr>
                <a:normAutofit/>
              </a:bodyPr>
              <a:lstStyle/>
              <a:p>
                <a:pPr marL="285750" indent="-285750">
                  <a:buFont typeface="Arial" panose="020B0604020202020204" pitchFamily="34" charset="0"/>
                  <a:buChar char="•"/>
                </a:pPr>
                <a:r>
                  <a:rPr lang="en-US" sz="2800" dirty="0"/>
                  <a:t>Consecutive, same-type quantifiers are </a:t>
                </a:r>
                <a:r>
                  <a:rPr lang="en-US" sz="2800" b="1" dirty="0"/>
                  <a:t>commutative</a:t>
                </a:r>
                <a:r>
                  <a:rPr lang="en-US" sz="2800" dirty="0"/>
                  <a:t>.</a:t>
                </a:r>
              </a:p>
              <a:p>
                <a:pPr marL="742950" lvl="1" indent="-285750">
                  <a:buFont typeface="Arial" panose="020B0604020202020204" pitchFamily="34" charset="0"/>
                  <a:buChar char="•"/>
                </a:pPr>
                <a14:m>
                  <m:oMath xmlns:m="http://schemas.openxmlformats.org/officeDocument/2006/math">
                    <m:r>
                      <a:rPr lang="x-IV_mathan" sz="2400" smtClean="0">
                        <a:effectLst/>
                        <a:latin typeface="Cambria Math" panose="02040503050406030204" pitchFamily="18" charset="0"/>
                      </a:rPr>
                      <m:t>∀</m:t>
                    </m:r>
                    <m:r>
                      <a:rPr lang="x-IV_mathan" sz="2400" smtClean="0">
                        <a:effectLst/>
                        <a:latin typeface="Cambria Math" panose="02040503050406030204" pitchFamily="18" charset="0"/>
                      </a:rPr>
                      <m:t>𝑥</m:t>
                    </m:r>
                    <m:r>
                      <a:rPr lang="x-IV_mathan" sz="2400" smtClean="0">
                        <a:effectLst/>
                        <a:latin typeface="Cambria Math" panose="02040503050406030204" pitchFamily="18" charset="0"/>
                      </a:rPr>
                      <m:t>∀</m:t>
                    </m:r>
                    <m:r>
                      <a:rPr lang="x-IV_mathan" sz="2400" smtClean="0">
                        <a:effectLst/>
                        <a:latin typeface="Cambria Math" panose="02040503050406030204" pitchFamily="18" charset="0"/>
                      </a:rPr>
                      <m:t>𝑦</m:t>
                    </m:r>
                    <m:r>
                      <a:rPr lang="x-IV_mathan" sz="2400" smtClean="0">
                        <a:effectLst/>
                        <a:latin typeface="Cambria Math" panose="02040503050406030204" pitchFamily="18" charset="0"/>
                      </a:rPr>
                      <m:t>=∀</m:t>
                    </m:r>
                    <m:r>
                      <a:rPr lang="x-IV_mathan" sz="2400" smtClean="0">
                        <a:effectLst/>
                        <a:latin typeface="Cambria Math" panose="02040503050406030204" pitchFamily="18" charset="0"/>
                      </a:rPr>
                      <m:t>𝑦</m:t>
                    </m:r>
                    <m:r>
                      <a:rPr lang="x-IV_mathan" sz="2400" smtClean="0">
                        <a:effectLst/>
                        <a:latin typeface="Cambria Math" panose="02040503050406030204" pitchFamily="18" charset="0"/>
                      </a:rPr>
                      <m:t>∀</m:t>
                    </m:r>
                    <m:r>
                      <a:rPr lang="x-IV_mathan" sz="2400" smtClean="0">
                        <a:effectLst/>
                        <a:latin typeface="Cambria Math" panose="02040503050406030204" pitchFamily="18" charset="0"/>
                      </a:rPr>
                      <m:t>𝑥</m:t>
                    </m:r>
                    <m:r>
                      <a:rPr lang="en-US" sz="2400" b="0" i="0" smtClean="0">
                        <a:effectLst/>
                        <a:latin typeface="Cambria Math" panose="02040503050406030204" pitchFamily="18" charset="0"/>
                      </a:rPr>
                      <m:t>=</m:t>
                    </m:r>
                    <m:r>
                      <a:rPr lang="x-IV_mathan" sz="2400">
                        <a:latin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y</m:t>
                    </m:r>
                  </m:oMath>
                </a14:m>
                <a:endParaRPr lang="en-US" sz="2400" dirty="0"/>
              </a:p>
              <a:p>
                <a:pPr marL="742950" lvl="1" indent="-285750">
                  <a:buFont typeface="Arial" panose="020B0604020202020204" pitchFamily="34" charset="0"/>
                  <a:buChar char="•"/>
                </a:pPr>
                <a14:m>
                  <m:oMath xmlns:m="http://schemas.openxmlformats.org/officeDocument/2006/math">
                    <m:r>
                      <a:rPr lang="en-US" sz="2400" i="1">
                        <a:latin typeface="Cambria Math" panose="02040503050406030204" pitchFamily="18" charset="0"/>
                        <a:ea typeface="Cambria Math" panose="02040503050406030204" pitchFamily="18" charset="0"/>
                      </a:rPr>
                      <m:t>∃</m:t>
                    </m:r>
                    <m:r>
                      <a:rPr lang="x-IV_mathan" sz="2400" smtClean="0">
                        <a:effectLst/>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x-IV_mathan" sz="2400" smtClean="0">
                        <a:effectLst/>
                        <a:latin typeface="Cambria Math" panose="02040503050406030204" pitchFamily="18" charset="0"/>
                      </a:rPr>
                      <m:t>𝑦</m:t>
                    </m:r>
                    <m:r>
                      <a:rPr lang="x-IV_mathan" sz="2400" smtClean="0">
                        <a:effectLst/>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x-IV_mathan" sz="2400" smtClean="0">
                        <a:effectLst/>
                        <a:latin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r>
                      <a:rPr lang="x-IV_mathan" sz="2400" smtClean="0">
                        <a:effectLst/>
                        <a:latin typeface="Cambria Math" panose="02040503050406030204" pitchFamily="18" charset="0"/>
                      </a:rPr>
                      <m:t>𝑥</m:t>
                    </m:r>
                    <m:r>
                      <a:rPr lang="en-US" sz="2400" b="0" i="0" smtClean="0">
                        <a:effectLst/>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y</m:t>
                    </m:r>
                  </m:oMath>
                </a14:m>
                <a:endParaRPr lang="en-US" sz="2400" dirty="0"/>
              </a:p>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x-IV_mathan" sz="2800" smtClean="0">
                        <a:effectLst/>
                        <a:latin typeface="Cambria Math" panose="02040503050406030204" pitchFamily="18" charset="0"/>
                      </a:rPr>
                      <m:t>𝑥</m:t>
                    </m:r>
                    <m:r>
                      <a:rPr lang="x-IV_mathan" sz="2800">
                        <a:latin typeface="Cambria Math" panose="02040503050406030204" pitchFamily="18" charset="0"/>
                      </a:rPr>
                      <m:t>∀</m:t>
                    </m:r>
                    <m:r>
                      <a:rPr lang="x-IV_mathan" sz="2800">
                        <a:latin typeface="Cambria Math" panose="02040503050406030204" pitchFamily="18" charset="0"/>
                      </a:rPr>
                      <m:t>𝑦</m:t>
                    </m:r>
                    <m:r>
                      <a:rPr lang="x-IV_mathan" sz="2800" i="1" smtClean="0">
                        <a:latin typeface="Cambria Math" panose="02040503050406030204" pitchFamily="18" charset="0"/>
                        <a:ea typeface="Cambria Math" panose="02040503050406030204" pitchFamily="18" charset="0"/>
                      </a:rPr>
                      <m:t>≠</m:t>
                    </m:r>
                    <m:r>
                      <a:rPr lang="x-IV_mathan" sz="2800">
                        <a:latin typeface="Cambria Math" panose="02040503050406030204" pitchFamily="18" charset="0"/>
                      </a:rPr>
                      <m:t>∀</m:t>
                    </m:r>
                    <m:r>
                      <a:rPr lang="x-IV_mathan" sz="2800">
                        <a:latin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r>
                      <a:rPr lang="x-IV_mathan" sz="2800">
                        <a:latin typeface="Cambria Math" panose="02040503050406030204" pitchFamily="18" charset="0"/>
                      </a:rPr>
                      <m:t>𝑥</m:t>
                    </m:r>
                  </m:oMath>
                </a14:m>
                <a:endParaRPr lang="en-US" sz="2800" dirty="0"/>
              </a:p>
              <a:p>
                <a:pPr marL="742950" lvl="1" indent="-285750">
                  <a:buFont typeface="Arial" panose="020B0604020202020204" pitchFamily="34" charset="0"/>
                  <a:buChar char="•"/>
                </a:pPr>
                <a14:m>
                  <m:oMath xmlns:m="http://schemas.openxmlformats.org/officeDocument/2006/math">
                    <m:r>
                      <a:rPr lang="x-IV_mathan" sz="2800" i="1" smtClean="0">
                        <a:latin typeface="Cambria Math" panose="02040503050406030204" pitchFamily="18" charset="0"/>
                      </a:rPr>
                      <m:t>∀</m:t>
                    </m:r>
                    <m:r>
                      <a:rPr lang="en-US" sz="2800" b="0" i="1" smtClean="0">
                        <a:latin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𝐿𝑜𝑣𝑒𝑠</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oMath>
                </a14:m>
                <a:r>
                  <a:rPr lang="en-US" sz="2800" i="1" dirty="0"/>
                  <a:t> </a:t>
                </a:r>
                <a:r>
                  <a:rPr lang="en-US" sz="2800" dirty="0"/>
                  <a:t>= Everybody loves somebody</a:t>
                </a:r>
              </a:p>
              <a:p>
                <a:pPr marL="742950" lvl="1"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x-IV_mathan" sz="2800" i="1">
                        <a:latin typeface="Cambria Math" panose="02040503050406030204" pitchFamily="18" charset="0"/>
                      </a:rPr>
                      <m:t>∀</m:t>
                    </m:r>
                    <m:r>
                      <a:rPr lang="en-US" sz="2800" i="1">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𝐿𝑜𝑣𝑒𝑠</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𝑦</m:t>
                    </m:r>
                    <m:r>
                      <a:rPr lang="en-US" sz="2800" b="0" i="1" smtClean="0">
                        <a:latin typeface="Cambria Math" panose="02040503050406030204" pitchFamily="18" charset="0"/>
                      </a:rPr>
                      <m:t>)</m:t>
                    </m:r>
                  </m:oMath>
                </a14:m>
                <a:r>
                  <a:rPr lang="en-US" sz="2800" i="1" dirty="0"/>
                  <a:t> </a:t>
                </a:r>
                <a:r>
                  <a:rPr lang="en-US" sz="2800" dirty="0"/>
                  <a:t>= There is someone who is loved by everyone</a:t>
                </a:r>
              </a:p>
            </p:txBody>
          </p:sp>
        </mc:Choice>
        <mc:Fallback>
          <p:sp>
            <p:nvSpPr>
              <p:cNvPr id="4" name="Content Placeholder 3">
                <a:extLst>
                  <a:ext uri="{FF2B5EF4-FFF2-40B4-BE49-F238E27FC236}">
                    <a16:creationId xmlns:a16="http://schemas.microsoft.com/office/drawing/2014/main" id="{68E99125-EFC1-E926-DBD2-9144B00E56F5}"/>
                  </a:ext>
                </a:extLst>
              </p:cNvPr>
              <p:cNvSpPr>
                <a:spLocks noGrp="1" noRot="1" noChangeAspect="1" noMove="1" noResize="1" noEditPoints="1" noAdjustHandles="1" noChangeArrowheads="1" noChangeShapeType="1" noTextEdit="1"/>
              </p:cNvSpPr>
              <p:nvPr>
                <p:ph sz="half" idx="2"/>
              </p:nvPr>
            </p:nvSpPr>
            <p:spPr>
              <a:xfrm>
                <a:off x="1556310" y="1709074"/>
                <a:ext cx="9079379" cy="4124859"/>
              </a:xfrm>
              <a:blipFill>
                <a:blip r:embed="rId3"/>
                <a:stretch>
                  <a:fillRect l="-1208" t="-1477" r="-671"/>
                </a:stretch>
              </a:blipFill>
            </p:spPr>
            <p:txBody>
              <a:bodyPr/>
              <a:lstStyle/>
              <a:p>
                <a:r>
                  <a:rPr lang="en-US">
                    <a:noFill/>
                  </a:rPr>
                  <a:t> </a:t>
                </a:r>
              </a:p>
            </p:txBody>
          </p:sp>
        </mc:Fallback>
      </mc:AlternateContent>
    </p:spTree>
    <p:extLst>
      <p:ext uri="{BB962C8B-B14F-4D97-AF65-F5344CB8AC3E}">
        <p14:creationId xmlns:p14="http://schemas.microsoft.com/office/powerpoint/2010/main" val="2449665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59BBB-1168-9FD8-9DE7-450CAA4B43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24B01E-7F82-3580-5A82-3DFFBA7EA8B4}"/>
              </a:ext>
            </a:extLst>
          </p:cNvPr>
          <p:cNvSpPr>
            <a:spLocks noGrp="1"/>
          </p:cNvSpPr>
          <p:nvPr>
            <p:ph type="title"/>
          </p:nvPr>
        </p:nvSpPr>
        <p:spPr>
          <a:xfrm>
            <a:off x="838200" y="431390"/>
            <a:ext cx="10515600" cy="939568"/>
          </a:xfrm>
        </p:spPr>
        <p:txBody>
          <a:bodyPr/>
          <a:lstStyle/>
          <a:p>
            <a:r>
              <a:rPr lang="en-US" dirty="0"/>
              <a:t>A Quantifier’s Guide to Duality &amp; Negation</a:t>
            </a:r>
            <a:br>
              <a:rPr lang="en-US" dirty="0"/>
            </a:br>
            <a:r>
              <a:rPr lang="en-US" b="1" dirty="0"/>
              <a:t>(EXAM QUESTIONS!)</a:t>
            </a:r>
            <a:r>
              <a:rPr lang="en-US" dirty="0"/>
              <a:t> </a:t>
            </a:r>
          </a:p>
        </p:txBody>
      </p:sp>
      <p:sp>
        <p:nvSpPr>
          <p:cNvPr id="7" name="Footer Placeholder 6">
            <a:extLst>
              <a:ext uri="{FF2B5EF4-FFF2-40B4-BE49-F238E27FC236}">
                <a16:creationId xmlns:a16="http://schemas.microsoft.com/office/drawing/2014/main" id="{14825CE8-BE15-3BC1-40A0-6F233A630CD9}"/>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8" name="Slide Number Placeholder 7">
            <a:extLst>
              <a:ext uri="{FF2B5EF4-FFF2-40B4-BE49-F238E27FC236}">
                <a16:creationId xmlns:a16="http://schemas.microsoft.com/office/drawing/2014/main" id="{B3076962-1434-2641-216D-74C6D24FE5C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12198BD-BAC3-4329-65CC-BC4C2CA5878A}"/>
                  </a:ext>
                </a:extLst>
              </p:cNvPr>
              <p:cNvSpPr txBox="1"/>
              <p:nvPr/>
            </p:nvSpPr>
            <p:spPr>
              <a:xfrm>
                <a:off x="2143539" y="1878495"/>
                <a:ext cx="8166652" cy="3970318"/>
              </a:xfrm>
              <a:prstGeom prst="rect">
                <a:avLst/>
              </a:prstGeom>
              <a:noFill/>
            </p:spPr>
            <p:txBody>
              <a:bodyPr wrap="square" rtlCol="0">
                <a:spAutoFit/>
              </a:bodyPr>
              <a:lstStyle/>
              <a:p>
                <a:pPr marL="285750" indent="-285750">
                  <a:buFont typeface="Arial" panose="020B0604020202020204" pitchFamily="34" charset="0"/>
                  <a:buChar char="•"/>
                </a:pPr>
                <a:r>
                  <a:rPr lang="en-US" sz="2800" b="1" dirty="0"/>
                  <a:t>Quantifier duality</a:t>
                </a:r>
                <a:r>
                  <a:rPr lang="en-US" sz="2800" dirty="0"/>
                  <a:t> – each can be expressed using the other!</a:t>
                </a:r>
              </a:p>
              <a:p>
                <a:pPr marL="742950" lvl="1" indent="-285750">
                  <a:buFont typeface="Arial" panose="020B0604020202020204" pitchFamily="34" charset="0"/>
                  <a:buChar char="•"/>
                </a:pPr>
                <a14:m>
                  <m:oMath xmlns:m="http://schemas.openxmlformats.org/officeDocument/2006/math">
                    <m:r>
                      <a:rPr lang="x-IV_mathan" sz="280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𝐿𝑖𝑘𝑒𝑠</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𝑀𝑜𝑛𝑒𝑦</m:t>
                        </m:r>
                      </m:e>
                    </m:d>
                    <m:r>
                      <a:rPr lang="en-US" sz="2800" i="1">
                        <a:latin typeface="Cambria Math" panose="02040503050406030204" pitchFamily="18" charset="0"/>
                        <a:ea typeface="Cambria Math" panose="02040503050406030204" pitchFamily="18" charset="0"/>
                      </a:rPr>
                      <m:t>≡¬∃</m:t>
                    </m:r>
                    <m:r>
                      <a:rPr lang="x-IV_mathan" sz="2800" i="1">
                        <a:latin typeface="Cambria Math" panose="02040503050406030204" pitchFamily="18" charset="0"/>
                      </a:rPr>
                      <m:t>𝑥</m:t>
                    </m:r>
                    <m:r>
                      <a:rPr lang="en-US" sz="2800" b="0" i="1" smtClean="0">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𝐿𝑖𝑘𝑒𝑠</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𝑀𝑜𝑛𝑒𝑦</m:t>
                    </m:r>
                    <m:r>
                      <a:rPr lang="en-US" sz="2800" b="0" i="1" smtClean="0">
                        <a:latin typeface="Cambria Math" panose="02040503050406030204" pitchFamily="18" charset="0"/>
                        <a:ea typeface="Cambria Math" panose="02040503050406030204" pitchFamily="18" charset="0"/>
                      </a:rPr>
                      <m:t>)</m:t>
                    </m:r>
                  </m:oMath>
                </a14:m>
                <a:endParaRPr lang="en-US" sz="2800" i="1" dirty="0"/>
              </a:p>
              <a:p>
                <a:pPr marL="742950" lvl="1"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x-IV_mathan" sz="2800" i="1">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𝐿𝑖𝑘𝑒𝑠</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𝑇𝑒𝑠𝑡𝑠</m:t>
                        </m:r>
                      </m:e>
                    </m:d>
                    <m:r>
                      <a:rPr lang="en-US" sz="2800" i="1">
                        <a:latin typeface="Cambria Math" panose="02040503050406030204" pitchFamily="18" charset="0"/>
                        <a:ea typeface="Cambria Math" panose="02040503050406030204" pitchFamily="18" charset="0"/>
                      </a:rPr>
                      <m:t>≡¬</m:t>
                    </m:r>
                    <m:r>
                      <a:rPr lang="x-IV_mathan" sz="2800" i="1">
                        <a:latin typeface="Cambria Math" panose="02040503050406030204" pitchFamily="18" charset="0"/>
                      </a:rPr>
                      <m:t>∀</m:t>
                    </m:r>
                    <m:r>
                      <a:rPr lang="en-US" sz="2800" i="1">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𝐿𝑖𝑘𝑒𝑠</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𝑇𝑒𝑠𝑡𝑠</m:t>
                    </m:r>
                    <m:r>
                      <a:rPr lang="en-US" sz="2800" b="0" i="1" smtClean="0">
                        <a:latin typeface="Cambria Math" panose="02040503050406030204" pitchFamily="18" charset="0"/>
                      </a:rPr>
                      <m:t>)</m:t>
                    </m:r>
                  </m:oMath>
                </a14:m>
                <a:endParaRPr lang="en-US" sz="2800" i="1" dirty="0"/>
              </a:p>
              <a:p>
                <a:pPr marL="285750" indent="-285750">
                  <a:buFont typeface="Arial" panose="020B0604020202020204" pitchFamily="34" charset="0"/>
                  <a:buChar char="•"/>
                </a:pPr>
                <a:r>
                  <a:rPr lang="en-US" sz="2800" dirty="0"/>
                  <a:t>De Morgan’s rules for quantified sentences:</a:t>
                </a:r>
              </a:p>
              <a:p>
                <a:pPr marL="742950" lvl="1"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x-IV_mathan" sz="2800" i="1">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r>
                      <a:rPr lang="x-IV_mathan" sz="2800" i="1">
                        <a:latin typeface="Cambria Math" panose="02040503050406030204" pitchFamily="18" charset="0"/>
                      </a:rPr>
                      <m:t>∀</m:t>
                    </m:r>
                    <m:r>
                      <a:rPr lang="en-US" sz="2800" i="1">
                        <a:latin typeface="Cambria Math" panose="02040503050406030204" pitchFamily="18" charset="0"/>
                      </a:rPr>
                      <m:t>𝑥</m:t>
                    </m:r>
                    <m:r>
                      <a:rPr lang="en-US" sz="2800" b="0" i="1" smtClean="0">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𝑃</m:t>
                    </m:r>
                  </m:oMath>
                </a14:m>
                <a:endParaRPr lang="en-US" sz="2800" i="1" dirty="0"/>
              </a:p>
              <a:p>
                <a:pPr marL="742950" lvl="1"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x-IV_mathan" sz="2800" i="1">
                        <a:latin typeface="Cambria Math" panose="02040503050406030204" pitchFamily="18" charset="0"/>
                      </a:rPr>
                      <m:t>∀</m:t>
                    </m:r>
                    <m:r>
                      <a:rPr lang="en-US" sz="2800" i="1">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𝑃</m:t>
                    </m:r>
                    <m:r>
                      <a:rPr lang="en-US" sz="2800" i="1">
                        <a:latin typeface="Cambria Math" panose="02040503050406030204" pitchFamily="18" charset="0"/>
                        <a:ea typeface="Cambria Math" panose="02040503050406030204" pitchFamily="18" charset="0"/>
                      </a:rPr>
                      <m:t>≡∃</m:t>
                    </m:r>
                    <m:r>
                      <a:rPr lang="x-IV_mathan" sz="2800" i="1">
                        <a:latin typeface="Cambria Math" panose="02040503050406030204" pitchFamily="18" charset="0"/>
                      </a:rPr>
                      <m:t>𝑥</m:t>
                    </m:r>
                    <m:r>
                      <a:rPr lang="en-US" sz="2800" b="0" i="1" smtClean="0">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𝑃</m:t>
                    </m:r>
                  </m:oMath>
                </a14:m>
                <a:endParaRPr lang="en-US" sz="2800" i="1" dirty="0"/>
              </a:p>
              <a:p>
                <a:pPr marL="742950" lvl="1" indent="-285750">
                  <a:buFont typeface="Arial" panose="020B0604020202020204" pitchFamily="34" charset="0"/>
                  <a:buChar char="•"/>
                </a:pPr>
                <a14:m>
                  <m:oMath xmlns:m="http://schemas.openxmlformats.org/officeDocument/2006/math">
                    <m:r>
                      <a:rPr lang="x-IV_mathan" sz="2800" i="1" smtClean="0">
                        <a:latin typeface="Cambria Math" panose="02040503050406030204" pitchFamily="18" charset="0"/>
                      </a:rPr>
                      <m:t>∀</m:t>
                    </m:r>
                    <m:r>
                      <a:rPr lang="en-US" sz="2800" i="1">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𝑃</m:t>
                    </m:r>
                    <m:r>
                      <a:rPr lang="en-US" sz="2800" i="1">
                        <a:latin typeface="Cambria Math" panose="02040503050406030204" pitchFamily="18" charset="0"/>
                        <a:ea typeface="Cambria Math" panose="02040503050406030204" pitchFamily="18" charset="0"/>
                      </a:rPr>
                      <m:t>≡¬∃</m:t>
                    </m:r>
                    <m:r>
                      <a:rPr lang="x-IV_mathan" sz="2800" i="1">
                        <a:latin typeface="Cambria Math" panose="02040503050406030204" pitchFamily="18" charset="0"/>
                      </a:rPr>
                      <m:t>𝑥</m:t>
                    </m:r>
                    <m:r>
                      <a:rPr lang="en-US" sz="2800" b="0" i="1" smtClean="0">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𝑃</m:t>
                    </m:r>
                  </m:oMath>
                </a14:m>
                <a:endParaRPr lang="en-US" sz="2800" i="1" dirty="0"/>
              </a:p>
              <a:p>
                <a:pPr marL="742950" lvl="1"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x-IV_mathan" sz="2800" i="1">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𝑃</m:t>
                    </m:r>
                    <m:r>
                      <a:rPr lang="en-US" sz="2800" i="1">
                        <a:latin typeface="Cambria Math" panose="02040503050406030204" pitchFamily="18" charset="0"/>
                        <a:ea typeface="Cambria Math" panose="02040503050406030204" pitchFamily="18" charset="0"/>
                      </a:rPr>
                      <m:t>≡¬</m:t>
                    </m:r>
                    <m:r>
                      <a:rPr lang="x-IV_mathan" sz="2800" i="1">
                        <a:latin typeface="Cambria Math" panose="02040503050406030204" pitchFamily="18" charset="0"/>
                      </a:rPr>
                      <m:t>∀</m:t>
                    </m:r>
                    <m:r>
                      <a:rPr lang="en-US" sz="2800" i="1">
                        <a:latin typeface="Cambria Math" panose="02040503050406030204" pitchFamily="18" charset="0"/>
                      </a:rPr>
                      <m:t>𝑥</m:t>
                    </m:r>
                    <m:r>
                      <a:rPr lang="en-US" sz="2800" b="0" i="1" smtClean="0">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𝑃</m:t>
                    </m:r>
                  </m:oMath>
                </a14:m>
                <a:endParaRPr lang="en-US" sz="2800" i="1" dirty="0"/>
              </a:p>
            </p:txBody>
          </p:sp>
        </mc:Choice>
        <mc:Fallback>
          <p:sp>
            <p:nvSpPr>
              <p:cNvPr id="2" name="TextBox 1">
                <a:extLst>
                  <a:ext uri="{FF2B5EF4-FFF2-40B4-BE49-F238E27FC236}">
                    <a16:creationId xmlns:a16="http://schemas.microsoft.com/office/drawing/2014/main" id="{812198BD-BAC3-4329-65CC-BC4C2CA5878A}"/>
                  </a:ext>
                </a:extLst>
              </p:cNvPr>
              <p:cNvSpPr txBox="1">
                <a:spLocks noRot="1" noChangeAspect="1" noMove="1" noResize="1" noEditPoints="1" noAdjustHandles="1" noChangeArrowheads="1" noChangeShapeType="1" noTextEdit="1"/>
              </p:cNvSpPr>
              <p:nvPr/>
            </p:nvSpPr>
            <p:spPr>
              <a:xfrm>
                <a:off x="2143539" y="1878495"/>
                <a:ext cx="8166652" cy="3970318"/>
              </a:xfrm>
              <a:prstGeom prst="rect">
                <a:avLst/>
              </a:prstGeom>
              <a:blipFill>
                <a:blip r:embed="rId3"/>
                <a:stretch>
                  <a:fillRect l="-1344" t="-1536" r="-224"/>
                </a:stretch>
              </a:blipFill>
            </p:spPr>
            <p:txBody>
              <a:bodyPr/>
              <a:lstStyle/>
              <a:p>
                <a:r>
                  <a:rPr lang="en-US">
                    <a:noFill/>
                  </a:rPr>
                  <a:t> </a:t>
                </a:r>
              </a:p>
            </p:txBody>
          </p:sp>
        </mc:Fallback>
      </mc:AlternateContent>
    </p:spTree>
    <p:extLst>
      <p:ext uri="{BB962C8B-B14F-4D97-AF65-F5344CB8AC3E}">
        <p14:creationId xmlns:p14="http://schemas.microsoft.com/office/powerpoint/2010/main" val="3419045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8316B-4FB1-A682-4DC5-1C09A4CDA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84D498-42D8-41A0-28F4-86D8E2318117}"/>
              </a:ext>
            </a:extLst>
          </p:cNvPr>
          <p:cNvSpPr>
            <a:spLocks noGrp="1"/>
          </p:cNvSpPr>
          <p:nvPr>
            <p:ph type="title"/>
          </p:nvPr>
        </p:nvSpPr>
        <p:spPr>
          <a:xfrm>
            <a:off x="1289825" y="433123"/>
            <a:ext cx="9612350" cy="847413"/>
          </a:xfrm>
        </p:spPr>
        <p:txBody>
          <a:bodyPr>
            <a:normAutofit/>
          </a:bodyPr>
          <a:lstStyle/>
          <a:p>
            <a:r>
              <a:rPr lang="en-US" dirty="0"/>
              <a:t>Equality</a:t>
            </a:r>
          </a:p>
        </p:txBody>
      </p:sp>
      <p:sp>
        <p:nvSpPr>
          <p:cNvPr id="24" name="Footer Placeholder 23">
            <a:extLst>
              <a:ext uri="{FF2B5EF4-FFF2-40B4-BE49-F238E27FC236}">
                <a16:creationId xmlns:a16="http://schemas.microsoft.com/office/drawing/2014/main" id="{C99D05F7-990E-5753-ABEC-DC9E035E30AE}"/>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25" name="Slide Number Placeholder 24">
            <a:extLst>
              <a:ext uri="{FF2B5EF4-FFF2-40B4-BE49-F238E27FC236}">
                <a16:creationId xmlns:a16="http://schemas.microsoft.com/office/drawing/2014/main" id="{E4CE3901-6B62-D8FC-6DF4-E3D7FCC614E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AE42A6D-BFF4-701C-92AD-0D7FF392F508}"/>
                  </a:ext>
                </a:extLst>
              </p:cNvPr>
              <p:cNvSpPr txBox="1"/>
              <p:nvPr/>
            </p:nvSpPr>
            <p:spPr>
              <a:xfrm>
                <a:off x="1865243" y="1444203"/>
                <a:ext cx="8461514" cy="4748479"/>
              </a:xfrm>
              <a:prstGeom prst="rect">
                <a:avLst/>
              </a:prstGeom>
              <a:noFill/>
            </p:spPr>
            <p:txBody>
              <a:bodyPr wrap="square" rtlCol="0">
                <a:spAutoFit/>
              </a:bodyPr>
              <a:lstStyle/>
              <a:p>
                <a:pPr marL="457200" indent="-45720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𝑡𝑒𝑟𝑚</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𝑡𝑒𝑟𝑚</m:t>
                        </m:r>
                      </m:e>
                      <m:sub>
                        <m:r>
                          <a:rPr lang="en-US" sz="2800" b="0" i="1" smtClean="0">
                            <a:latin typeface="Cambria Math" panose="02040503050406030204" pitchFamily="18" charset="0"/>
                          </a:rPr>
                          <m:t>2</m:t>
                        </m:r>
                      </m:sub>
                    </m:sSub>
                  </m:oMath>
                </a14:m>
                <a:r>
                  <a:rPr lang="en-US" sz="2800" dirty="0"/>
                  <a:t> is true under a given interpretation </a:t>
                </a:r>
                <a:r>
                  <a:rPr lang="en-US" sz="2800" b="1" dirty="0" err="1"/>
                  <a:t>iff</a:t>
                </a:r>
                <a:r>
                  <a:rPr lang="en-US" sz="2800" b="1" dirty="0"/>
                  <a:t>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𝑡𝑒𝑟𝑚</m:t>
                        </m:r>
                      </m:e>
                      <m:sub>
                        <m:r>
                          <a:rPr lang="en-US" sz="2800" b="0" i="1" smtClean="0">
                            <a:latin typeface="Cambria Math" panose="02040503050406030204" pitchFamily="18" charset="0"/>
                          </a:rPr>
                          <m:t>1</m:t>
                        </m:r>
                      </m:sub>
                    </m:sSub>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𝑡𝑒𝑟𝑚</m:t>
                        </m:r>
                      </m:e>
                      <m:sub>
                        <m:r>
                          <a:rPr lang="en-US" sz="2800" b="0" i="1" smtClean="0">
                            <a:latin typeface="Cambria Math" panose="02040503050406030204" pitchFamily="18" charset="0"/>
                          </a:rPr>
                          <m:t>2</m:t>
                        </m:r>
                      </m:sub>
                    </m:sSub>
                  </m:oMath>
                </a14:m>
                <a:r>
                  <a:rPr lang="en-US" sz="2800" dirty="0"/>
                  <a:t> refer to the same object.</a:t>
                </a:r>
              </a:p>
              <a:p>
                <a:pPr marL="914400" lvl="1" indent="-4572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1=2</m:t>
                    </m:r>
                  </m:oMath>
                </a14:m>
                <a:r>
                  <a:rPr lang="en-US" sz="2400" dirty="0"/>
                  <a:t> and </a:t>
                </a:r>
                <a14:m>
                  <m:oMath xmlns:m="http://schemas.openxmlformats.org/officeDocument/2006/math">
                    <m:r>
                      <a:rPr lang="x-IV_mathan" sz="2400" i="1">
                        <a:latin typeface="Cambria Math" panose="02040503050406030204" pitchFamily="18" charset="0"/>
                      </a:rPr>
                      <m:t>∀</m:t>
                    </m:r>
                    <m:r>
                      <a:rPr lang="en-US" sz="2400" i="1">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𝑆𝑞𝑟𝑡</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𝑆𝑞𝑟𝑡</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oMath>
                </a14:m>
                <a:r>
                  <a:rPr lang="en-US" sz="2400" dirty="0"/>
                  <a:t> are satisfiable.</a:t>
                </a:r>
              </a:p>
              <a:p>
                <a:pPr marL="914400" lvl="1" indent="-4572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2=2</m:t>
                    </m:r>
                  </m:oMath>
                </a14:m>
                <a:r>
                  <a:rPr lang="en-US" sz="2400" dirty="0"/>
                  <a:t> is valid.</a:t>
                </a:r>
              </a:p>
              <a:p>
                <a:pPr marL="914400" lvl="1" indent="-4572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𝑆𝑖𝑏𝑙𝑖𝑛𝑔</m:t>
                    </m:r>
                  </m:oMath>
                </a14:m>
                <a:r>
                  <a:rPr lang="en-US" sz="2400" dirty="0"/>
                  <a:t> in terms of </a:t>
                </a:r>
                <a14:m>
                  <m:oMath xmlns:m="http://schemas.openxmlformats.org/officeDocument/2006/math">
                    <m:r>
                      <a:rPr lang="en-US" sz="2400" b="0" i="1" smtClean="0">
                        <a:latin typeface="Cambria Math" panose="02040503050406030204" pitchFamily="18" charset="0"/>
                      </a:rPr>
                      <m:t>𝑃𝑎𝑟𝑒𝑛𝑡</m:t>
                    </m:r>
                  </m:oMath>
                </a14:m>
                <a:r>
                  <a:rPr lang="en-US" sz="2400" dirty="0"/>
                  <a:t>:</a:t>
                </a:r>
                <a:br>
                  <a:rPr lang="en-US" sz="2400" dirty="0"/>
                </a:br>
                <a14:m>
                  <m:oMath xmlns:m="http://schemas.openxmlformats.org/officeDocument/2006/math">
                    <m:r>
                      <a:rPr lang="x-IV_mathan" sz="2400" i="1" smtClean="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𝑥</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𝑦</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𝑆𝑖𝑏𝑙𝑖𝑛𝑔</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𝑥</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𝑦</m:t>
                        </m:r>
                      </m:e>
                    </m:d>
                    <m:r>
                      <a:rPr lang="en-US" sz="2400" i="1">
                        <a:solidFill>
                          <a:srgbClr val="FF0000"/>
                        </a:solidFill>
                        <a:latin typeface="Cambria Math" panose="02040503050406030204" pitchFamily="18" charset="0"/>
                      </a:rPr>
                      <m:t>⇔</m:t>
                    </m:r>
                  </m:oMath>
                </a14:m>
                <a:br>
                  <a:rPr lang="en-US" sz="2400" i="1" dirty="0">
                    <a:solidFill>
                      <a:srgbClr val="FF0000"/>
                    </a:solidFill>
                    <a:latin typeface="Cambria Math" panose="02040503050406030204" pitchFamily="18" charset="0"/>
                  </a:rPr>
                </a:br>
                <a14:m>
                  <m:oMath xmlns:m="http://schemas.openxmlformats.org/officeDocument/2006/math">
                    <m:r>
                      <a:rPr lang="en-US" sz="2400" b="0" i="1" smtClean="0">
                        <a:solidFill>
                          <a:srgbClr val="FFC000"/>
                        </a:solidFill>
                        <a:latin typeface="Cambria Math" panose="02040503050406030204" pitchFamily="18" charset="0"/>
                      </a:rPr>
                      <m:t>[</m:t>
                    </m:r>
                    <m:r>
                      <a:rPr lang="en-US" sz="2400" i="1">
                        <a:solidFill>
                          <a:srgbClr val="FFC000"/>
                        </a:solidFill>
                        <a:latin typeface="Cambria Math" panose="02040503050406030204" pitchFamily="18" charset="0"/>
                        <a:ea typeface="Cambria Math" panose="02040503050406030204" pitchFamily="18" charset="0"/>
                      </a:rPr>
                      <m:t>¬</m:t>
                    </m:r>
                    <m:d>
                      <m:dPr>
                        <m:ctrlPr>
                          <a:rPr lang="en-US" sz="2400" i="1">
                            <a:solidFill>
                              <a:srgbClr val="FFC000"/>
                            </a:solidFill>
                            <a:latin typeface="Cambria Math" panose="02040503050406030204" pitchFamily="18" charset="0"/>
                            <a:ea typeface="Cambria Math" panose="02040503050406030204" pitchFamily="18" charset="0"/>
                          </a:rPr>
                        </m:ctrlPr>
                      </m:dPr>
                      <m:e>
                        <m:r>
                          <a:rPr lang="en-US" sz="2400" i="1">
                            <a:solidFill>
                              <a:srgbClr val="FFC000"/>
                            </a:solidFill>
                            <a:latin typeface="Cambria Math" panose="02040503050406030204" pitchFamily="18" charset="0"/>
                            <a:ea typeface="Cambria Math" panose="02040503050406030204" pitchFamily="18" charset="0"/>
                          </a:rPr>
                          <m:t>𝑥</m:t>
                        </m:r>
                        <m:r>
                          <a:rPr lang="en-US" sz="2400" i="1">
                            <a:solidFill>
                              <a:srgbClr val="FFC000"/>
                            </a:solidFill>
                            <a:latin typeface="Cambria Math" panose="02040503050406030204" pitchFamily="18" charset="0"/>
                            <a:ea typeface="Cambria Math" panose="02040503050406030204" pitchFamily="18" charset="0"/>
                          </a:rPr>
                          <m:t>=</m:t>
                        </m:r>
                        <m:r>
                          <a:rPr lang="en-US" sz="2400" i="1">
                            <a:solidFill>
                              <a:srgbClr val="FFC000"/>
                            </a:solidFill>
                            <a:latin typeface="Cambria Math" panose="02040503050406030204" pitchFamily="18" charset="0"/>
                            <a:ea typeface="Cambria Math" panose="02040503050406030204" pitchFamily="18" charset="0"/>
                          </a:rPr>
                          <m:t>𝑦</m:t>
                        </m:r>
                      </m:e>
                    </m:d>
                    <m:r>
                      <a:rPr lang="en-US" sz="2400" i="1" smtClean="0">
                        <a:solidFill>
                          <a:srgbClr val="FFC000"/>
                        </a:solidFill>
                        <a:latin typeface="Cambria Math" panose="02040503050406030204" pitchFamily="18" charset="0"/>
                        <a:ea typeface="Cambria Math" panose="02040503050406030204" pitchFamily="18" charset="0"/>
                      </a:rPr>
                      <m:t>∧</m:t>
                    </m:r>
                    <m:r>
                      <a:rPr lang="en-US" sz="2400" i="1" smtClean="0">
                        <a:solidFill>
                          <a:srgbClr val="92D050"/>
                        </a:solidFill>
                        <a:latin typeface="Cambria Math" panose="02040503050406030204" pitchFamily="18" charset="0"/>
                        <a:ea typeface="Cambria Math" panose="02040503050406030204" pitchFamily="18" charset="0"/>
                      </a:rPr>
                      <m:t>∃</m:t>
                    </m:r>
                    <m:r>
                      <a:rPr lang="en-US" sz="2400" b="0" i="1" smtClean="0">
                        <a:solidFill>
                          <a:srgbClr val="92D050"/>
                        </a:solidFill>
                        <a:latin typeface="Cambria Math" panose="02040503050406030204" pitchFamily="18" charset="0"/>
                        <a:ea typeface="Cambria Math" panose="02040503050406030204" pitchFamily="18" charset="0"/>
                      </a:rPr>
                      <m:t>𝑚</m:t>
                    </m:r>
                    <m:r>
                      <a:rPr lang="en-US" sz="2400" b="0" i="1" smtClean="0">
                        <a:solidFill>
                          <a:srgbClr val="92D050"/>
                        </a:solidFill>
                        <a:latin typeface="Cambria Math" panose="02040503050406030204" pitchFamily="18" charset="0"/>
                        <a:ea typeface="Cambria Math" panose="02040503050406030204" pitchFamily="18" charset="0"/>
                      </a:rPr>
                      <m:t>,</m:t>
                    </m:r>
                    <m:r>
                      <a:rPr lang="en-US" sz="2400" b="0" i="1" smtClean="0">
                        <a:solidFill>
                          <a:srgbClr val="92D050"/>
                        </a:solidFill>
                        <a:latin typeface="Cambria Math" panose="02040503050406030204" pitchFamily="18" charset="0"/>
                        <a:ea typeface="Cambria Math" panose="02040503050406030204" pitchFamily="18" charset="0"/>
                      </a:rPr>
                      <m:t>𝑓</m:t>
                    </m:r>
                    <m:r>
                      <a:rPr lang="en-US" sz="2400" b="0" i="1" smtClean="0">
                        <a:solidFill>
                          <a:srgbClr val="00B0F0"/>
                        </a:solidFill>
                        <a:latin typeface="Cambria Math" panose="02040503050406030204" pitchFamily="18" charset="0"/>
                        <a:ea typeface="Cambria Math" panose="02040503050406030204" pitchFamily="18" charset="0"/>
                      </a:rPr>
                      <m:t>¬</m:t>
                    </m:r>
                    <m:d>
                      <m:dPr>
                        <m:ctrlPr>
                          <a:rPr lang="en-US" sz="2400" b="0" i="1" smtClean="0">
                            <a:solidFill>
                              <a:srgbClr val="00B0F0"/>
                            </a:solidFill>
                            <a:latin typeface="Cambria Math" panose="02040503050406030204" pitchFamily="18" charset="0"/>
                            <a:ea typeface="Cambria Math" panose="02040503050406030204" pitchFamily="18" charset="0"/>
                          </a:rPr>
                        </m:ctrlPr>
                      </m:dPr>
                      <m:e>
                        <m:r>
                          <a:rPr lang="en-US" sz="2400" b="0" i="1" smtClean="0">
                            <a:solidFill>
                              <a:srgbClr val="00B0F0"/>
                            </a:solidFill>
                            <a:latin typeface="Cambria Math" panose="02040503050406030204" pitchFamily="18" charset="0"/>
                            <a:ea typeface="Cambria Math" panose="02040503050406030204" pitchFamily="18" charset="0"/>
                          </a:rPr>
                          <m:t>𝑚</m:t>
                        </m:r>
                        <m:r>
                          <a:rPr lang="en-US" sz="2400" b="0" i="1" smtClean="0">
                            <a:solidFill>
                              <a:srgbClr val="00B0F0"/>
                            </a:solidFill>
                            <a:latin typeface="Cambria Math" panose="02040503050406030204" pitchFamily="18" charset="0"/>
                            <a:ea typeface="Cambria Math" panose="02040503050406030204" pitchFamily="18" charset="0"/>
                          </a:rPr>
                          <m:t>=</m:t>
                        </m:r>
                        <m:r>
                          <a:rPr lang="en-US" sz="2400" b="0" i="1" smtClean="0">
                            <a:solidFill>
                              <a:srgbClr val="00B0F0"/>
                            </a:solidFill>
                            <a:latin typeface="Cambria Math" panose="02040503050406030204" pitchFamily="18" charset="0"/>
                            <a:ea typeface="Cambria Math" panose="02040503050406030204" pitchFamily="18" charset="0"/>
                          </a:rPr>
                          <m:t>𝑓</m:t>
                        </m:r>
                      </m:e>
                    </m:d>
                    <m:r>
                      <a:rPr lang="en-US" sz="2400" i="1" smtClean="0">
                        <a:solidFill>
                          <a:srgbClr val="00B0F0"/>
                        </a:solidFill>
                        <a:latin typeface="Cambria Math" panose="02040503050406030204" pitchFamily="18" charset="0"/>
                        <a:ea typeface="Cambria Math" panose="02040503050406030204" pitchFamily="18" charset="0"/>
                      </a:rPr>
                      <m:t>∧</m:t>
                    </m:r>
                    <m:r>
                      <a:rPr lang="en-US" sz="2400" b="0" i="1" smtClean="0">
                        <a:solidFill>
                          <a:srgbClr val="7030A0"/>
                        </a:solidFill>
                        <a:latin typeface="Cambria Math" panose="02040503050406030204" pitchFamily="18" charset="0"/>
                        <a:ea typeface="Cambria Math" panose="02040503050406030204" pitchFamily="18" charset="0"/>
                      </a:rPr>
                      <m:t>𝑃𝑎𝑟𝑒𝑛𝑡</m:t>
                    </m:r>
                    <m:d>
                      <m:dPr>
                        <m:ctrlPr>
                          <a:rPr lang="en-US" sz="2400" b="0" i="1" smtClean="0">
                            <a:solidFill>
                              <a:srgbClr val="7030A0"/>
                            </a:solidFill>
                            <a:latin typeface="Cambria Math" panose="02040503050406030204" pitchFamily="18" charset="0"/>
                            <a:ea typeface="Cambria Math" panose="02040503050406030204" pitchFamily="18" charset="0"/>
                          </a:rPr>
                        </m:ctrlPr>
                      </m:dPr>
                      <m:e>
                        <m:r>
                          <a:rPr lang="en-US" sz="2400" b="0" i="1" smtClean="0">
                            <a:solidFill>
                              <a:srgbClr val="7030A0"/>
                            </a:solidFill>
                            <a:latin typeface="Cambria Math" panose="02040503050406030204" pitchFamily="18" charset="0"/>
                            <a:ea typeface="Cambria Math" panose="02040503050406030204" pitchFamily="18" charset="0"/>
                          </a:rPr>
                          <m:t>𝑚</m:t>
                        </m:r>
                        <m:r>
                          <a:rPr lang="en-US" sz="2400" b="0" i="1" smtClean="0">
                            <a:solidFill>
                              <a:srgbClr val="7030A0"/>
                            </a:solidFill>
                            <a:latin typeface="Cambria Math" panose="02040503050406030204" pitchFamily="18" charset="0"/>
                            <a:ea typeface="Cambria Math" panose="02040503050406030204" pitchFamily="18" charset="0"/>
                          </a:rPr>
                          <m:t>, </m:t>
                        </m:r>
                        <m:r>
                          <a:rPr lang="en-US" sz="2400" b="0" i="1" smtClean="0">
                            <a:solidFill>
                              <a:srgbClr val="7030A0"/>
                            </a:solidFill>
                            <a:latin typeface="Cambria Math" panose="02040503050406030204" pitchFamily="18" charset="0"/>
                            <a:ea typeface="Cambria Math" panose="02040503050406030204" pitchFamily="18" charset="0"/>
                          </a:rPr>
                          <m:t>𝑥</m:t>
                        </m:r>
                      </m:e>
                    </m:d>
                    <m:r>
                      <a:rPr lang="en-US" sz="2400" i="1">
                        <a:solidFill>
                          <a:srgbClr val="7030A0"/>
                        </a:solidFill>
                        <a:latin typeface="Cambria Math" panose="02040503050406030204" pitchFamily="18" charset="0"/>
                        <a:ea typeface="Cambria Math" panose="02040503050406030204" pitchFamily="18" charset="0"/>
                      </a:rPr>
                      <m:t>∧</m:t>
                    </m:r>
                    <m:r>
                      <a:rPr lang="en-US" sz="2400" b="0" i="1" smtClean="0">
                        <a:solidFill>
                          <a:srgbClr val="7030A0"/>
                        </a:solidFill>
                        <a:latin typeface="Cambria Math" panose="02040503050406030204" pitchFamily="18" charset="0"/>
                        <a:ea typeface="Cambria Math" panose="02040503050406030204" pitchFamily="18" charset="0"/>
                      </a:rPr>
                      <m:t>𝑃𝑎𝑟𝑒𝑛𝑡</m:t>
                    </m:r>
                    <m:d>
                      <m:dPr>
                        <m:ctrlPr>
                          <a:rPr lang="en-US" sz="2400" b="0" i="1" smtClean="0">
                            <a:solidFill>
                              <a:srgbClr val="7030A0"/>
                            </a:solidFill>
                            <a:latin typeface="Cambria Math" panose="02040503050406030204" pitchFamily="18" charset="0"/>
                            <a:ea typeface="Cambria Math" panose="02040503050406030204" pitchFamily="18" charset="0"/>
                          </a:rPr>
                        </m:ctrlPr>
                      </m:dPr>
                      <m:e>
                        <m:r>
                          <a:rPr lang="en-US" sz="2400" b="0" i="1" smtClean="0">
                            <a:solidFill>
                              <a:srgbClr val="7030A0"/>
                            </a:solidFill>
                            <a:latin typeface="Cambria Math" panose="02040503050406030204" pitchFamily="18" charset="0"/>
                            <a:ea typeface="Cambria Math" panose="02040503050406030204" pitchFamily="18" charset="0"/>
                          </a:rPr>
                          <m:t>𝑓</m:t>
                        </m:r>
                        <m:r>
                          <a:rPr lang="en-US" sz="2400" b="0" i="1" smtClean="0">
                            <a:solidFill>
                              <a:srgbClr val="7030A0"/>
                            </a:solidFill>
                            <a:latin typeface="Cambria Math" panose="02040503050406030204" pitchFamily="18" charset="0"/>
                            <a:ea typeface="Cambria Math" panose="02040503050406030204" pitchFamily="18" charset="0"/>
                          </a:rPr>
                          <m:t>, </m:t>
                        </m:r>
                        <m:r>
                          <a:rPr lang="en-US" sz="2400" b="0" i="1" smtClean="0">
                            <a:solidFill>
                              <a:srgbClr val="7030A0"/>
                            </a:solidFill>
                            <a:latin typeface="Cambria Math" panose="02040503050406030204" pitchFamily="18" charset="0"/>
                            <a:ea typeface="Cambria Math" panose="02040503050406030204" pitchFamily="18" charset="0"/>
                          </a:rPr>
                          <m:t>𝑥</m:t>
                        </m:r>
                      </m:e>
                    </m:d>
                    <m:r>
                      <a:rPr lang="en-US" sz="2400" i="1">
                        <a:solidFill>
                          <a:srgbClr val="7030A0"/>
                        </a:solidFill>
                        <a:latin typeface="Cambria Math" panose="02040503050406030204" pitchFamily="18" charset="0"/>
                        <a:ea typeface="Cambria Math" panose="02040503050406030204" pitchFamily="18" charset="0"/>
                      </a:rPr>
                      <m:t>∧</m:t>
                    </m:r>
                    <m:r>
                      <a:rPr lang="en-US" sz="2400" b="0" i="1" smtClean="0">
                        <a:solidFill>
                          <a:srgbClr val="7030A0"/>
                        </a:solidFill>
                        <a:latin typeface="Cambria Math" panose="02040503050406030204" pitchFamily="18" charset="0"/>
                        <a:ea typeface="Cambria Math" panose="02040503050406030204" pitchFamily="18" charset="0"/>
                      </a:rPr>
                      <m:t>𝑃𝑎𝑟𝑒𝑛𝑡</m:t>
                    </m:r>
                    <m:d>
                      <m:dPr>
                        <m:ctrlPr>
                          <a:rPr lang="en-US" sz="2400" b="0" i="1" smtClean="0">
                            <a:solidFill>
                              <a:srgbClr val="7030A0"/>
                            </a:solidFill>
                            <a:latin typeface="Cambria Math" panose="02040503050406030204" pitchFamily="18" charset="0"/>
                            <a:ea typeface="Cambria Math" panose="02040503050406030204" pitchFamily="18" charset="0"/>
                          </a:rPr>
                        </m:ctrlPr>
                      </m:dPr>
                      <m:e>
                        <m:r>
                          <a:rPr lang="en-US" sz="2400" b="0" i="1" smtClean="0">
                            <a:solidFill>
                              <a:srgbClr val="7030A0"/>
                            </a:solidFill>
                            <a:latin typeface="Cambria Math" panose="02040503050406030204" pitchFamily="18" charset="0"/>
                            <a:ea typeface="Cambria Math" panose="02040503050406030204" pitchFamily="18" charset="0"/>
                          </a:rPr>
                          <m:t>𝑚</m:t>
                        </m:r>
                        <m:r>
                          <a:rPr lang="en-US" sz="2400" b="0" i="1" smtClean="0">
                            <a:solidFill>
                              <a:srgbClr val="7030A0"/>
                            </a:solidFill>
                            <a:latin typeface="Cambria Math" panose="02040503050406030204" pitchFamily="18" charset="0"/>
                            <a:ea typeface="Cambria Math" panose="02040503050406030204" pitchFamily="18" charset="0"/>
                          </a:rPr>
                          <m:t>,</m:t>
                        </m:r>
                        <m:r>
                          <a:rPr lang="en-US" sz="2400" b="0" i="1" smtClean="0">
                            <a:solidFill>
                              <a:srgbClr val="7030A0"/>
                            </a:solidFill>
                            <a:latin typeface="Cambria Math" panose="02040503050406030204" pitchFamily="18" charset="0"/>
                            <a:ea typeface="Cambria Math" panose="02040503050406030204" pitchFamily="18" charset="0"/>
                          </a:rPr>
                          <m:t>𝑦</m:t>
                        </m:r>
                      </m:e>
                    </m:d>
                    <m:r>
                      <a:rPr lang="en-US" sz="2400" i="1">
                        <a:solidFill>
                          <a:srgbClr val="7030A0"/>
                        </a:solidFill>
                        <a:latin typeface="Cambria Math" panose="02040503050406030204" pitchFamily="18" charset="0"/>
                        <a:ea typeface="Cambria Math" panose="02040503050406030204" pitchFamily="18" charset="0"/>
                      </a:rPr>
                      <m:t>∧</m:t>
                    </m:r>
                    <m:r>
                      <a:rPr lang="en-US" sz="2400" b="0" i="1" smtClean="0">
                        <a:solidFill>
                          <a:srgbClr val="7030A0"/>
                        </a:solidFill>
                        <a:latin typeface="Cambria Math" panose="02040503050406030204" pitchFamily="18" charset="0"/>
                        <a:ea typeface="Cambria Math" panose="02040503050406030204" pitchFamily="18" charset="0"/>
                      </a:rPr>
                      <m:t>𝑃𝑎𝑟𝑒𝑛𝑡</m:t>
                    </m:r>
                    <m:d>
                      <m:dPr>
                        <m:ctrlPr>
                          <a:rPr lang="en-US" sz="2400" b="0" i="1" smtClean="0">
                            <a:solidFill>
                              <a:srgbClr val="7030A0"/>
                            </a:solidFill>
                            <a:latin typeface="Cambria Math" panose="02040503050406030204" pitchFamily="18" charset="0"/>
                            <a:ea typeface="Cambria Math" panose="02040503050406030204" pitchFamily="18" charset="0"/>
                          </a:rPr>
                        </m:ctrlPr>
                      </m:dPr>
                      <m:e>
                        <m:r>
                          <a:rPr lang="en-US" sz="2400" b="0" i="1" smtClean="0">
                            <a:solidFill>
                              <a:srgbClr val="7030A0"/>
                            </a:solidFill>
                            <a:latin typeface="Cambria Math" panose="02040503050406030204" pitchFamily="18" charset="0"/>
                            <a:ea typeface="Cambria Math" panose="02040503050406030204" pitchFamily="18" charset="0"/>
                          </a:rPr>
                          <m:t>𝑓</m:t>
                        </m:r>
                        <m:r>
                          <a:rPr lang="en-US" sz="2400" b="0" i="1" smtClean="0">
                            <a:solidFill>
                              <a:srgbClr val="7030A0"/>
                            </a:solidFill>
                            <a:latin typeface="Cambria Math" panose="02040503050406030204" pitchFamily="18" charset="0"/>
                            <a:ea typeface="Cambria Math" panose="02040503050406030204" pitchFamily="18" charset="0"/>
                          </a:rPr>
                          <m:t>, </m:t>
                        </m:r>
                        <m:r>
                          <a:rPr lang="en-US" sz="2400" b="0" i="1" smtClean="0">
                            <a:solidFill>
                              <a:srgbClr val="7030A0"/>
                            </a:solidFill>
                            <a:latin typeface="Cambria Math" panose="02040503050406030204" pitchFamily="18" charset="0"/>
                            <a:ea typeface="Cambria Math" panose="02040503050406030204" pitchFamily="18" charset="0"/>
                          </a:rPr>
                          <m:t>𝑦</m:t>
                        </m:r>
                      </m:e>
                    </m:d>
                    <m:r>
                      <a:rPr lang="en-US" sz="2400" b="0" i="1" smtClean="0">
                        <a:solidFill>
                          <a:srgbClr val="7030A0"/>
                        </a:solidFill>
                        <a:latin typeface="Cambria Math" panose="02040503050406030204" pitchFamily="18" charset="0"/>
                        <a:ea typeface="Cambria Math" panose="02040503050406030204" pitchFamily="18" charset="0"/>
                      </a:rPr>
                      <m:t>]</m:t>
                    </m:r>
                  </m:oMath>
                </a14:m>
                <a:endParaRPr lang="en-US" sz="2400" dirty="0">
                  <a:solidFill>
                    <a:srgbClr val="7030A0"/>
                  </a:solidFill>
                </a:endParaRPr>
              </a:p>
              <a:p>
                <a:pPr marL="1371600" lvl="2" indent="-457200">
                  <a:buFont typeface="Arial" panose="020B0604020202020204" pitchFamily="34" charset="0"/>
                  <a:buChar char="•"/>
                </a:pPr>
                <a:r>
                  <a:rPr lang="en-US" sz="2000" dirty="0">
                    <a:solidFill>
                      <a:srgbClr val="FF0000"/>
                    </a:solidFill>
                  </a:rPr>
                  <a:t>For all objects, </a:t>
                </a:r>
                <a14:m>
                  <m:oMath xmlns:m="http://schemas.openxmlformats.org/officeDocument/2006/math">
                    <m:r>
                      <a:rPr lang="en-US" sz="2000" i="1" dirty="0" smtClean="0">
                        <a:solidFill>
                          <a:srgbClr val="FF0000"/>
                        </a:solidFill>
                        <a:latin typeface="Cambria Math" panose="02040503050406030204" pitchFamily="18" charset="0"/>
                      </a:rPr>
                      <m:t>𝑥</m:t>
                    </m:r>
                  </m:oMath>
                </a14:m>
                <a:r>
                  <a:rPr lang="en-US" sz="2000" dirty="0">
                    <a:solidFill>
                      <a:srgbClr val="FF0000"/>
                    </a:solidFill>
                  </a:rPr>
                  <a:t> and </a:t>
                </a:r>
                <a14:m>
                  <m:oMath xmlns:m="http://schemas.openxmlformats.org/officeDocument/2006/math">
                    <m:r>
                      <a:rPr lang="en-US" sz="2000" i="1" dirty="0" smtClean="0">
                        <a:solidFill>
                          <a:srgbClr val="FF0000"/>
                        </a:solidFill>
                        <a:latin typeface="Cambria Math" panose="02040503050406030204" pitchFamily="18" charset="0"/>
                      </a:rPr>
                      <m:t>𝑦</m:t>
                    </m:r>
                  </m:oMath>
                </a14:m>
                <a:r>
                  <a:rPr lang="en-US" sz="2000" dirty="0">
                    <a:solidFill>
                      <a:srgbClr val="FF0000"/>
                    </a:solidFill>
                  </a:rPr>
                  <a:t> are siblings if</a:t>
                </a:r>
              </a:p>
              <a:p>
                <a:pPr marL="1371600" lvl="2" indent="-457200">
                  <a:buFont typeface="Arial" panose="020B0604020202020204" pitchFamily="34" charset="0"/>
                  <a:buChar char="•"/>
                </a:pPr>
                <a14:m>
                  <m:oMath xmlns:m="http://schemas.openxmlformats.org/officeDocument/2006/math">
                    <m:r>
                      <a:rPr lang="en-US" sz="2000" i="1" dirty="0" smtClean="0">
                        <a:solidFill>
                          <a:srgbClr val="FFC000"/>
                        </a:solidFill>
                        <a:latin typeface="Cambria Math" panose="02040503050406030204" pitchFamily="18" charset="0"/>
                      </a:rPr>
                      <m:t>𝑥</m:t>
                    </m:r>
                  </m:oMath>
                </a14:m>
                <a:r>
                  <a:rPr lang="en-US" sz="2000" dirty="0">
                    <a:solidFill>
                      <a:srgbClr val="FFC000"/>
                    </a:solidFill>
                  </a:rPr>
                  <a:t> and </a:t>
                </a:r>
                <a14:m>
                  <m:oMath xmlns:m="http://schemas.openxmlformats.org/officeDocument/2006/math">
                    <m:r>
                      <a:rPr lang="en-US" sz="2000" i="1" dirty="0">
                        <a:solidFill>
                          <a:srgbClr val="FFC000"/>
                        </a:solidFill>
                        <a:latin typeface="Cambria Math" panose="02040503050406030204" pitchFamily="18" charset="0"/>
                      </a:rPr>
                      <m:t>𝑦</m:t>
                    </m:r>
                  </m:oMath>
                </a14:m>
                <a:r>
                  <a:rPr lang="en-US" sz="2000" dirty="0">
                    <a:solidFill>
                      <a:srgbClr val="FFC000"/>
                    </a:solidFill>
                  </a:rPr>
                  <a:t> are not the same and</a:t>
                </a:r>
              </a:p>
              <a:p>
                <a:pPr marL="1371600" lvl="2" indent="-457200">
                  <a:buFont typeface="Arial" panose="020B0604020202020204" pitchFamily="34" charset="0"/>
                  <a:buChar char="•"/>
                </a:pPr>
                <a:r>
                  <a:rPr lang="en-US" sz="2000" dirty="0">
                    <a:solidFill>
                      <a:srgbClr val="92D050"/>
                    </a:solidFill>
                  </a:rPr>
                  <a:t>There are two objects </a:t>
                </a:r>
                <a14:m>
                  <m:oMath xmlns:m="http://schemas.openxmlformats.org/officeDocument/2006/math">
                    <m:r>
                      <a:rPr lang="en-US" sz="2000" i="1" dirty="0" smtClean="0">
                        <a:solidFill>
                          <a:srgbClr val="92D050"/>
                        </a:solidFill>
                        <a:latin typeface="Cambria Math" panose="02040503050406030204" pitchFamily="18" charset="0"/>
                      </a:rPr>
                      <m:t>𝑚</m:t>
                    </m:r>
                  </m:oMath>
                </a14:m>
                <a:r>
                  <a:rPr lang="en-US" sz="2000" dirty="0">
                    <a:solidFill>
                      <a:srgbClr val="92D050"/>
                    </a:solidFill>
                  </a:rPr>
                  <a:t> and </a:t>
                </a:r>
                <a14:m>
                  <m:oMath xmlns:m="http://schemas.openxmlformats.org/officeDocument/2006/math">
                    <m:r>
                      <a:rPr lang="en-US" sz="2000" i="1" dirty="0" smtClean="0">
                        <a:solidFill>
                          <a:srgbClr val="92D050"/>
                        </a:solidFill>
                        <a:latin typeface="Cambria Math" panose="02040503050406030204" pitchFamily="18" charset="0"/>
                      </a:rPr>
                      <m:t>𝑓</m:t>
                    </m:r>
                  </m:oMath>
                </a14:m>
                <a:r>
                  <a:rPr lang="en-US" sz="2000" dirty="0">
                    <a:solidFill>
                      <a:srgbClr val="92D050"/>
                    </a:solidFill>
                  </a:rPr>
                  <a:t> and</a:t>
                </a:r>
              </a:p>
              <a:p>
                <a:pPr marL="1371600" lvl="2" indent="-457200">
                  <a:buFont typeface="Arial" panose="020B0604020202020204" pitchFamily="34" charset="0"/>
                  <a:buChar char="•"/>
                </a:pPr>
                <a14:m>
                  <m:oMath xmlns:m="http://schemas.openxmlformats.org/officeDocument/2006/math">
                    <m:r>
                      <a:rPr lang="en-US" sz="2000" i="1" dirty="0" smtClean="0">
                        <a:solidFill>
                          <a:srgbClr val="00B0F0"/>
                        </a:solidFill>
                        <a:latin typeface="Cambria Math" panose="02040503050406030204" pitchFamily="18" charset="0"/>
                      </a:rPr>
                      <m:t>𝑚</m:t>
                    </m:r>
                  </m:oMath>
                </a14:m>
                <a:r>
                  <a:rPr lang="en-US" sz="2000" dirty="0">
                    <a:solidFill>
                      <a:srgbClr val="00B0F0"/>
                    </a:solidFill>
                  </a:rPr>
                  <a:t> and </a:t>
                </a:r>
                <a14:m>
                  <m:oMath xmlns:m="http://schemas.openxmlformats.org/officeDocument/2006/math">
                    <m:r>
                      <a:rPr lang="en-US" sz="2000" i="1" dirty="0">
                        <a:solidFill>
                          <a:srgbClr val="00B0F0"/>
                        </a:solidFill>
                        <a:latin typeface="Cambria Math" panose="02040503050406030204" pitchFamily="18" charset="0"/>
                      </a:rPr>
                      <m:t>𝑓</m:t>
                    </m:r>
                  </m:oMath>
                </a14:m>
                <a:r>
                  <a:rPr lang="en-US" sz="2000" dirty="0">
                    <a:solidFill>
                      <a:srgbClr val="00B0F0"/>
                    </a:solidFill>
                  </a:rPr>
                  <a:t> are not the same and</a:t>
                </a:r>
              </a:p>
              <a:p>
                <a:pPr marL="1371600" lvl="2" indent="-457200">
                  <a:buFont typeface="Arial" panose="020B0604020202020204" pitchFamily="34" charset="0"/>
                  <a:buChar char="•"/>
                </a:pPr>
                <a14:m>
                  <m:oMath xmlns:m="http://schemas.openxmlformats.org/officeDocument/2006/math">
                    <m:r>
                      <a:rPr lang="en-US" sz="2000" i="1" dirty="0" smtClean="0">
                        <a:solidFill>
                          <a:srgbClr val="7030A0"/>
                        </a:solidFill>
                        <a:latin typeface="Cambria Math" panose="02040503050406030204" pitchFamily="18" charset="0"/>
                      </a:rPr>
                      <m:t>𝑚</m:t>
                    </m:r>
                  </m:oMath>
                </a14:m>
                <a:r>
                  <a:rPr lang="en-US" sz="2000" dirty="0">
                    <a:solidFill>
                      <a:srgbClr val="7030A0"/>
                    </a:solidFill>
                  </a:rPr>
                  <a:t> and </a:t>
                </a:r>
                <a14:m>
                  <m:oMath xmlns:m="http://schemas.openxmlformats.org/officeDocument/2006/math">
                    <m:r>
                      <a:rPr lang="en-US" sz="2000" i="1" dirty="0">
                        <a:solidFill>
                          <a:srgbClr val="7030A0"/>
                        </a:solidFill>
                        <a:latin typeface="Cambria Math" panose="02040503050406030204" pitchFamily="18" charset="0"/>
                      </a:rPr>
                      <m:t>𝑓</m:t>
                    </m:r>
                  </m:oMath>
                </a14:m>
                <a:r>
                  <a:rPr lang="en-US" sz="2000" dirty="0">
                    <a:solidFill>
                      <a:srgbClr val="7030A0"/>
                    </a:solidFill>
                  </a:rPr>
                  <a:t> are both parents to </a:t>
                </a:r>
                <a14:m>
                  <m:oMath xmlns:m="http://schemas.openxmlformats.org/officeDocument/2006/math">
                    <m:r>
                      <a:rPr lang="en-US" sz="2000" i="1" dirty="0">
                        <a:solidFill>
                          <a:srgbClr val="7030A0"/>
                        </a:solidFill>
                        <a:latin typeface="Cambria Math" panose="02040503050406030204" pitchFamily="18" charset="0"/>
                      </a:rPr>
                      <m:t>𝑥</m:t>
                    </m:r>
                  </m:oMath>
                </a14:m>
                <a:r>
                  <a:rPr lang="en-US" sz="2000" dirty="0">
                    <a:solidFill>
                      <a:srgbClr val="7030A0"/>
                    </a:solidFill>
                  </a:rPr>
                  <a:t> and </a:t>
                </a:r>
                <a14:m>
                  <m:oMath xmlns:m="http://schemas.openxmlformats.org/officeDocument/2006/math">
                    <m:r>
                      <a:rPr lang="en-US" sz="2000" i="1" dirty="0">
                        <a:solidFill>
                          <a:srgbClr val="7030A0"/>
                        </a:solidFill>
                        <a:latin typeface="Cambria Math" panose="02040503050406030204" pitchFamily="18" charset="0"/>
                      </a:rPr>
                      <m:t>𝑦</m:t>
                    </m:r>
                  </m:oMath>
                </a14:m>
                <a:endParaRPr lang="en-US" sz="2000" dirty="0">
                  <a:solidFill>
                    <a:srgbClr val="7030A0"/>
                  </a:solidFill>
                </a:endParaRPr>
              </a:p>
            </p:txBody>
          </p:sp>
        </mc:Choice>
        <mc:Fallback>
          <p:sp>
            <p:nvSpPr>
              <p:cNvPr id="3" name="TextBox 2">
                <a:extLst>
                  <a:ext uri="{FF2B5EF4-FFF2-40B4-BE49-F238E27FC236}">
                    <a16:creationId xmlns:a16="http://schemas.microsoft.com/office/drawing/2014/main" id="{CAE42A6D-BFF4-701C-92AD-0D7FF392F508}"/>
                  </a:ext>
                </a:extLst>
              </p:cNvPr>
              <p:cNvSpPr txBox="1">
                <a:spLocks noRot="1" noChangeAspect="1" noMove="1" noResize="1" noEditPoints="1" noAdjustHandles="1" noChangeArrowheads="1" noChangeShapeType="1" noTextEdit="1"/>
              </p:cNvSpPr>
              <p:nvPr/>
            </p:nvSpPr>
            <p:spPr>
              <a:xfrm>
                <a:off x="1865243" y="1444203"/>
                <a:ext cx="8461514" cy="4748479"/>
              </a:xfrm>
              <a:prstGeom prst="rect">
                <a:avLst/>
              </a:prstGeom>
              <a:blipFill>
                <a:blip r:embed="rId3"/>
                <a:stretch>
                  <a:fillRect t="-1412" r="-1729" b="-1284"/>
                </a:stretch>
              </a:blipFill>
            </p:spPr>
            <p:txBody>
              <a:bodyPr/>
              <a:lstStyle/>
              <a:p>
                <a:r>
                  <a:rPr lang="en-US">
                    <a:noFill/>
                  </a:rPr>
                  <a:t> </a:t>
                </a:r>
              </a:p>
            </p:txBody>
          </p:sp>
        </mc:Fallback>
      </mc:AlternateContent>
    </p:spTree>
    <p:extLst>
      <p:ext uri="{BB962C8B-B14F-4D97-AF65-F5344CB8AC3E}">
        <p14:creationId xmlns:p14="http://schemas.microsoft.com/office/powerpoint/2010/main" val="2438790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2BFB3-10FE-F1E5-87E0-AC923C86D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5DAA51-0319-F7C3-3E92-54BC99C285D1}"/>
              </a:ext>
            </a:extLst>
          </p:cNvPr>
          <p:cNvSpPr>
            <a:spLocks noGrp="1"/>
          </p:cNvSpPr>
          <p:nvPr>
            <p:ph type="title"/>
          </p:nvPr>
        </p:nvSpPr>
        <p:spPr>
          <a:xfrm>
            <a:off x="1885156" y="482016"/>
            <a:ext cx="8421688" cy="823912"/>
          </a:xfrm>
        </p:spPr>
        <p:txBody>
          <a:bodyPr>
            <a:normAutofit/>
          </a:bodyPr>
          <a:lstStyle/>
          <a:p>
            <a:r>
              <a:rPr lang="en-US" dirty="0"/>
              <a:t>Substitution</a:t>
            </a:r>
          </a:p>
        </p:txBody>
      </p:sp>
      <p:sp>
        <p:nvSpPr>
          <p:cNvPr id="10" name="Footer Placeholder 9">
            <a:extLst>
              <a:ext uri="{FF2B5EF4-FFF2-40B4-BE49-F238E27FC236}">
                <a16:creationId xmlns:a16="http://schemas.microsoft.com/office/drawing/2014/main" id="{162585BF-BB9A-DCCB-E314-7048478CE813}"/>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11" name="Slide Number Placeholder 10">
            <a:extLst>
              <a:ext uri="{FF2B5EF4-FFF2-40B4-BE49-F238E27FC236}">
                <a16:creationId xmlns:a16="http://schemas.microsoft.com/office/drawing/2014/main" id="{8CCC614D-31BB-C3DE-E52D-AC180C0449A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0F8CD33-D1EF-3B0D-B28C-ACCFB0E60B17}"/>
                  </a:ext>
                </a:extLst>
              </p:cNvPr>
              <p:cNvSpPr>
                <a:spLocks noGrp="1"/>
              </p:cNvSpPr>
              <p:nvPr>
                <p:ph sz="half" idx="2"/>
              </p:nvPr>
            </p:nvSpPr>
            <p:spPr>
              <a:xfrm>
                <a:off x="1885156" y="1749589"/>
                <a:ext cx="8421688" cy="4163099"/>
              </a:xfrm>
            </p:spPr>
            <p:txBody>
              <a:bodyPr>
                <a:normAutofit/>
              </a:bodyPr>
              <a:lstStyle/>
              <a:p>
                <a:pPr marL="285750" indent="-285750">
                  <a:buFont typeface="Arial" panose="020B0604020202020204" pitchFamily="34" charset="0"/>
                  <a:buChar char="•"/>
                </a:pPr>
                <a:r>
                  <a:rPr lang="en-US" sz="2800" b="1" dirty="0"/>
                  <a:t>Substitutions </a:t>
                </a:r>
                <a:r>
                  <a:rPr lang="en-US" sz="2800" dirty="0"/>
                  <a:t>(also called </a:t>
                </a:r>
                <a:r>
                  <a:rPr lang="en-US" sz="2800" b="1" dirty="0"/>
                  <a:t>binding lists</a:t>
                </a:r>
                <a:r>
                  <a:rPr lang="en-US" sz="2800" dirty="0"/>
                  <a:t>) allow us to replace variables with values.</a:t>
                </a:r>
              </a:p>
              <a:p>
                <a:pPr marL="285750" indent="-285750">
                  <a:buFont typeface="Arial" panose="020B0604020202020204" pitchFamily="34" charset="0"/>
                  <a:buChar char="•"/>
                </a:pPr>
                <a:r>
                  <a:rPr lang="en-US" sz="2800" dirty="0"/>
                  <a:t>Given a sentence </a:t>
                </a:r>
                <a14:m>
                  <m:oMath xmlns:m="http://schemas.openxmlformats.org/officeDocument/2006/math">
                    <m:r>
                      <a:rPr lang="en-US" sz="2800" b="0" i="1" smtClean="0">
                        <a:latin typeface="Cambria Math" panose="02040503050406030204" pitchFamily="18" charset="0"/>
                      </a:rPr>
                      <m:t>𝑆</m:t>
                    </m:r>
                  </m:oMath>
                </a14:m>
                <a:r>
                  <a:rPr lang="en-US" sz="2800" dirty="0"/>
                  <a:t> and a substitution </a:t>
                </a:r>
                <a14:m>
                  <m:oMath xmlns:m="http://schemas.openxmlformats.org/officeDocument/2006/math">
                    <m:r>
                      <a:rPr lang="en-US" sz="2800" i="1" smtClean="0">
                        <a:latin typeface="Cambria Math" panose="02040503050406030204" pitchFamily="18" charset="0"/>
                        <a:ea typeface="Cambria Math" panose="02040503050406030204" pitchFamily="18" charset="0"/>
                      </a:rPr>
                      <m:t>𝜎</m:t>
                    </m:r>
                  </m:oMath>
                </a14:m>
                <a:r>
                  <a:rPr lang="en-US" sz="2800" dirty="0"/>
                  <a:t>, </a:t>
                </a:r>
                <a14:m>
                  <m:oMath xmlns:m="http://schemas.openxmlformats.org/officeDocument/2006/math">
                    <m:r>
                      <a:rPr lang="en-US" sz="2800" b="0" i="1" smtClean="0">
                        <a:latin typeface="Cambria Math" panose="02040503050406030204" pitchFamily="18" charset="0"/>
                      </a:rPr>
                      <m:t>𝑆</m:t>
                    </m:r>
                    <m:r>
                      <a:rPr lang="en-US" sz="2800" i="1">
                        <a:latin typeface="Cambria Math" panose="02040503050406030204" pitchFamily="18" charset="0"/>
                        <a:ea typeface="Cambria Math" panose="02040503050406030204" pitchFamily="18" charset="0"/>
                      </a:rPr>
                      <m:t>𝜎</m:t>
                    </m:r>
                  </m:oMath>
                </a14:m>
                <a:r>
                  <a:rPr lang="en-US" sz="2800" dirty="0"/>
                  <a:t> means plugging </a:t>
                </a:r>
                <a14:m>
                  <m:oMath xmlns:m="http://schemas.openxmlformats.org/officeDocument/2006/math">
                    <m:r>
                      <a:rPr lang="en-US" sz="2800" i="1">
                        <a:latin typeface="Cambria Math" panose="02040503050406030204" pitchFamily="18" charset="0"/>
                        <a:ea typeface="Cambria Math" panose="02040503050406030204" pitchFamily="18" charset="0"/>
                      </a:rPr>
                      <m:t>𝜎</m:t>
                    </m:r>
                  </m:oMath>
                </a14:m>
                <a:r>
                  <a:rPr lang="en-US" sz="2800" dirty="0"/>
                  <a:t> into </a:t>
                </a:r>
                <a14:m>
                  <m:oMath xmlns:m="http://schemas.openxmlformats.org/officeDocument/2006/math">
                    <m:r>
                      <a:rPr lang="en-US" sz="2800" b="0" i="1" smtClean="0">
                        <a:latin typeface="Cambria Math" panose="02040503050406030204" pitchFamily="18" charset="0"/>
                      </a:rPr>
                      <m:t>𝑆</m:t>
                    </m:r>
                  </m:oMath>
                </a14:m>
                <a:r>
                  <a:rPr lang="en-US" sz="2800" dirty="0"/>
                  <a:t>.</a:t>
                </a:r>
              </a:p>
              <a:p>
                <a:pPr marL="742950" lvl="1"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𝑆</m:t>
                    </m:r>
                    <m:r>
                      <a:rPr lang="en-US" sz="2800" b="0" i="1" smtClean="0">
                        <a:latin typeface="Cambria Math" panose="02040503050406030204" pitchFamily="18" charset="0"/>
                      </a:rPr>
                      <m:t>=</m:t>
                    </m:r>
                    <m:r>
                      <a:rPr lang="en-US" sz="2800" b="0" i="1" smtClean="0">
                        <a:latin typeface="Cambria Math" panose="02040503050406030204" pitchFamily="18" charset="0"/>
                      </a:rPr>
                      <m:t>𝑆𝑚𝑎𝑟𝑡𝑒𝑟</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𝑦</m:t>
                    </m:r>
                    <m:r>
                      <a:rPr lang="en-US" sz="2800" b="0" i="1" smtClean="0">
                        <a:latin typeface="Cambria Math" panose="02040503050406030204" pitchFamily="18" charset="0"/>
                      </a:rPr>
                      <m:t>)</m:t>
                    </m:r>
                  </m:oMath>
                </a14:m>
                <a:endParaRPr lang="en-US" sz="2800" dirty="0"/>
              </a:p>
              <a:p>
                <a:pPr marL="742950" lvl="1" indent="-285750">
                  <a:buFont typeface="Arial" panose="020B0604020202020204" pitchFamily="34" charset="0"/>
                  <a:buChar char="•"/>
                </a:pPr>
                <a14:m>
                  <m:oMath xmlns:m="http://schemas.openxmlformats.org/officeDocument/2006/math">
                    <m:r>
                      <a:rPr lang="en-US" sz="2800" i="1">
                        <a:latin typeface="Cambria Math" panose="02040503050406030204" pitchFamily="18" charset="0"/>
                        <a:ea typeface="Cambria Math" panose="02040503050406030204" pitchFamily="18" charset="0"/>
                      </a:rPr>
                      <m:t>𝜎</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m:rPr>
                        <m:nor/>
                      </m:rPr>
                      <a:rPr lang="en-US" sz="2800" b="0" i="0"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𝐻𝑖𝑙𝑙𝑎𝑟𝑦</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m:rPr>
                        <m:nor/>
                      </m:rPr>
                      <a:rPr lang="en-US" sz="2800" b="0" i="0"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𝐵𝑖𝑙𝑙</m:t>
                    </m:r>
                    <m:r>
                      <a:rPr lang="en-US" sz="2800" b="0" i="1" smtClean="0">
                        <a:latin typeface="Cambria Math" panose="02040503050406030204" pitchFamily="18" charset="0"/>
                        <a:ea typeface="Cambria Math" panose="02040503050406030204" pitchFamily="18" charset="0"/>
                      </a:rPr>
                      <m:t>}</m:t>
                    </m:r>
                  </m:oMath>
                </a14:m>
                <a:endParaRPr lang="en-US" sz="2800" dirty="0"/>
              </a:p>
              <a:p>
                <a:pPr marL="742950" lvl="1"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ea typeface="Cambria Math" panose="02040503050406030204" pitchFamily="18" charset="0"/>
                      </a:rPr>
                      <m:t>𝑆</m:t>
                    </m:r>
                    <m:r>
                      <a:rPr lang="en-US" sz="2800" i="1" smtClean="0">
                        <a:latin typeface="Cambria Math" panose="02040503050406030204" pitchFamily="18" charset="0"/>
                        <a:ea typeface="Cambria Math" panose="02040503050406030204" pitchFamily="18" charset="0"/>
                      </a:rPr>
                      <m:t>𝜎</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𝑆𝑚𝑎𝑟𝑡𝑒𝑟</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𝐻𝑖𝑙𝑙𝑎𝑟𝑦</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𝐵𝑖𝑙𝑙</m:t>
                    </m:r>
                    <m:r>
                      <a:rPr lang="en-US" sz="2800" b="0" i="1" smtClean="0">
                        <a:latin typeface="Cambria Math" panose="02040503050406030204" pitchFamily="18" charset="0"/>
                        <a:ea typeface="Cambria Math" panose="02040503050406030204" pitchFamily="18" charset="0"/>
                      </a:rPr>
                      <m:t>)</m:t>
                    </m:r>
                  </m:oMath>
                </a14:m>
                <a:endParaRPr lang="en-US" sz="2800" dirty="0"/>
              </a:p>
              <a:p>
                <a:pPr marL="285750" indent="-285750">
                  <a:buFont typeface="Arial" panose="020B0604020202020204" pitchFamily="34" charset="0"/>
                  <a:buChar char="•"/>
                </a:pPr>
                <a14:m>
                  <m:oMath xmlns:m="http://schemas.openxmlformats.org/officeDocument/2006/math">
                    <m:r>
                      <a:rPr lang="en-US" sz="2800" b="0" i="1" dirty="0" smtClean="0">
                        <a:latin typeface="Cambria Math" panose="02040503050406030204" pitchFamily="18" charset="0"/>
                      </a:rPr>
                      <m:t>𝐴𝑆𝐾</m:t>
                    </m:r>
                    <m:r>
                      <a:rPr lang="en-US" sz="2800" b="0" i="1" dirty="0" smtClean="0">
                        <a:latin typeface="Cambria Math" panose="02040503050406030204" pitchFamily="18" charset="0"/>
                      </a:rPr>
                      <m:t>(</m:t>
                    </m:r>
                    <m:r>
                      <a:rPr lang="en-US" sz="2800" b="0" i="1" dirty="0" smtClean="0">
                        <a:latin typeface="Cambria Math" panose="02040503050406030204" pitchFamily="18" charset="0"/>
                      </a:rPr>
                      <m:t>𝐾𝐵</m:t>
                    </m:r>
                    <m:r>
                      <a:rPr lang="en-US" sz="2800" b="0" i="1" dirty="0" smtClean="0">
                        <a:latin typeface="Cambria Math" panose="02040503050406030204" pitchFamily="18" charset="0"/>
                      </a:rPr>
                      <m:t>,</m:t>
                    </m:r>
                    <m:r>
                      <a:rPr lang="en-US" sz="2800" b="0" i="1" dirty="0" smtClean="0">
                        <a:latin typeface="Cambria Math" panose="02040503050406030204" pitchFamily="18" charset="0"/>
                      </a:rPr>
                      <m:t>𝑆</m:t>
                    </m:r>
                    <m:r>
                      <a:rPr lang="en-US" sz="2800" b="0" i="1" dirty="0" smtClean="0">
                        <a:latin typeface="Cambria Math" panose="02040503050406030204" pitchFamily="18" charset="0"/>
                      </a:rPr>
                      <m:t>)</m:t>
                    </m:r>
                  </m:oMath>
                </a14:m>
                <a:r>
                  <a:rPr lang="en-US" sz="2800" dirty="0"/>
                  <a:t> returns some/all </a:t>
                </a:r>
                <a14:m>
                  <m:oMath xmlns:m="http://schemas.openxmlformats.org/officeDocument/2006/math">
                    <m:r>
                      <a:rPr lang="en-US" sz="2800" i="1">
                        <a:latin typeface="Cambria Math" panose="02040503050406030204" pitchFamily="18" charset="0"/>
                        <a:ea typeface="Cambria Math" panose="02040503050406030204" pitchFamily="18" charset="0"/>
                      </a:rPr>
                      <m:t>𝜎</m:t>
                    </m:r>
                  </m:oMath>
                </a14:m>
                <a:r>
                  <a:rPr lang="en-US" sz="2800" dirty="0"/>
                  <a:t> such that </a:t>
                </a:r>
                <a14:m>
                  <m:oMath xmlns:m="http://schemas.openxmlformats.org/officeDocument/2006/math">
                    <m:r>
                      <a:rPr lang="en-US" sz="2800" b="0" i="1" smtClean="0">
                        <a:latin typeface="Cambria Math" panose="02040503050406030204" pitchFamily="18" charset="0"/>
                      </a:rPr>
                      <m:t>𝐾𝐵</m:t>
                    </m:r>
                    <m:r>
                      <a:rPr lang="en-US" sz="2800" b="0" i="1" smtClean="0">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𝑆</m:t>
                    </m:r>
                    <m:r>
                      <a:rPr lang="en-US" sz="2800" i="1">
                        <a:latin typeface="Cambria Math" panose="02040503050406030204" pitchFamily="18" charset="0"/>
                        <a:ea typeface="Cambria Math" panose="02040503050406030204" pitchFamily="18" charset="0"/>
                      </a:rPr>
                      <m:t>𝜎</m:t>
                    </m:r>
                  </m:oMath>
                </a14:m>
                <a:endParaRPr lang="en-US" sz="2800" dirty="0"/>
              </a:p>
            </p:txBody>
          </p:sp>
        </mc:Choice>
        <mc:Fallback>
          <p:sp>
            <p:nvSpPr>
              <p:cNvPr id="4" name="Content Placeholder 3">
                <a:extLst>
                  <a:ext uri="{FF2B5EF4-FFF2-40B4-BE49-F238E27FC236}">
                    <a16:creationId xmlns:a16="http://schemas.microsoft.com/office/drawing/2014/main" id="{30F8CD33-D1EF-3B0D-B28C-ACCFB0E60B17}"/>
                  </a:ext>
                </a:extLst>
              </p:cNvPr>
              <p:cNvSpPr>
                <a:spLocks noGrp="1" noRot="1" noChangeAspect="1" noMove="1" noResize="1" noEditPoints="1" noAdjustHandles="1" noChangeArrowheads="1" noChangeShapeType="1" noTextEdit="1"/>
              </p:cNvSpPr>
              <p:nvPr>
                <p:ph sz="half" idx="2"/>
              </p:nvPr>
            </p:nvSpPr>
            <p:spPr>
              <a:xfrm>
                <a:off x="1885156" y="1749589"/>
                <a:ext cx="8421688" cy="4163099"/>
              </a:xfrm>
              <a:blipFill>
                <a:blip r:embed="rId3"/>
                <a:stretch>
                  <a:fillRect l="-1302" t="-1464"/>
                </a:stretch>
              </a:blipFill>
            </p:spPr>
            <p:txBody>
              <a:bodyPr/>
              <a:lstStyle/>
              <a:p>
                <a:r>
                  <a:rPr lang="en-US">
                    <a:noFill/>
                  </a:rPr>
                  <a:t> </a:t>
                </a:r>
              </a:p>
            </p:txBody>
          </p:sp>
        </mc:Fallback>
      </mc:AlternateContent>
    </p:spTree>
    <p:extLst>
      <p:ext uri="{BB962C8B-B14F-4D97-AF65-F5344CB8AC3E}">
        <p14:creationId xmlns:p14="http://schemas.microsoft.com/office/powerpoint/2010/main" val="1206479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D7EA0-C4A6-170E-8482-CE133FE6C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E58564-CFB0-14F4-270B-9F09E0463A91}"/>
              </a:ext>
            </a:extLst>
          </p:cNvPr>
          <p:cNvSpPr>
            <a:spLocks noGrp="1"/>
          </p:cNvSpPr>
          <p:nvPr>
            <p:ph type="title"/>
          </p:nvPr>
        </p:nvSpPr>
        <p:spPr>
          <a:xfrm>
            <a:off x="5476875" y="1671639"/>
            <a:ext cx="5111750" cy="587372"/>
          </a:xfrm>
        </p:spPr>
        <p:txBody>
          <a:bodyPr/>
          <a:lstStyle/>
          <a:p>
            <a:r>
              <a:rPr lang="en-US" dirty="0"/>
              <a:t>DISCLAIMER</a:t>
            </a:r>
          </a:p>
        </p:txBody>
      </p:sp>
      <p:sp>
        <p:nvSpPr>
          <p:cNvPr id="3" name="Text Placeholder 2">
            <a:extLst>
              <a:ext uri="{FF2B5EF4-FFF2-40B4-BE49-F238E27FC236}">
                <a16:creationId xmlns:a16="http://schemas.microsoft.com/office/drawing/2014/main" id="{7B3B0DCE-A6F6-4928-49D7-7F182BD7FE22}"/>
              </a:ext>
            </a:extLst>
          </p:cNvPr>
          <p:cNvSpPr>
            <a:spLocks noGrp="1"/>
          </p:cNvSpPr>
          <p:nvPr>
            <p:ph type="body" idx="1"/>
          </p:nvPr>
        </p:nvSpPr>
        <p:spPr>
          <a:xfrm>
            <a:off x="5476875" y="2464420"/>
            <a:ext cx="5111750" cy="2721941"/>
          </a:xfrm>
        </p:spPr>
        <p:txBody>
          <a:bodyPr>
            <a:normAutofit fontScale="92500" lnSpcReduction="20000"/>
          </a:bodyPr>
          <a:lstStyle/>
          <a:p>
            <a:r>
              <a:rPr lang="en-US" sz="2400" dirty="0"/>
              <a:t>I have tried to pull all information from the slides, the textbook, and other authorized resources, but I cannot guarantee the veracity of any information in the slides hereafter.</a:t>
            </a:r>
          </a:p>
          <a:p>
            <a:endParaRPr lang="en-US" sz="2400" dirty="0"/>
          </a:p>
          <a:p>
            <a:r>
              <a:rPr lang="en-US" sz="2400" dirty="0"/>
              <a:t>See presentation notes for sources (chapter pages are for 4</a:t>
            </a:r>
            <a:r>
              <a:rPr lang="en-US" sz="2400" baseline="30000" dirty="0"/>
              <a:t>th</a:t>
            </a:r>
            <a:r>
              <a:rPr lang="en-US" sz="2400" dirty="0"/>
              <a:t> ed.)</a:t>
            </a:r>
          </a:p>
        </p:txBody>
      </p:sp>
      <p:sp>
        <p:nvSpPr>
          <p:cNvPr id="5" name="Footer Placeholder 4">
            <a:extLst>
              <a:ext uri="{FF2B5EF4-FFF2-40B4-BE49-F238E27FC236}">
                <a16:creationId xmlns:a16="http://schemas.microsoft.com/office/drawing/2014/main" id="{0404F9DD-9BD4-CD2B-2D65-A1C9D572641A}"/>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6" name="Slide Number Placeholder 5">
            <a:extLst>
              <a:ext uri="{FF2B5EF4-FFF2-40B4-BE49-F238E27FC236}">
                <a16:creationId xmlns:a16="http://schemas.microsoft.com/office/drawing/2014/main" id="{914D5ABC-FEC9-12BD-5EAF-C92A6412094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4000053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AB071-05ED-FE80-CC07-7E8163312E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55FA1F-0AAB-843F-73DF-0523EC4A0364}"/>
              </a:ext>
            </a:extLst>
          </p:cNvPr>
          <p:cNvSpPr>
            <a:spLocks noGrp="1"/>
          </p:cNvSpPr>
          <p:nvPr>
            <p:ph type="title"/>
          </p:nvPr>
        </p:nvSpPr>
        <p:spPr>
          <a:xfrm>
            <a:off x="838200" y="260467"/>
            <a:ext cx="10515600" cy="939568"/>
          </a:xfrm>
        </p:spPr>
        <p:txBody>
          <a:bodyPr/>
          <a:lstStyle/>
          <a:p>
            <a:r>
              <a:rPr lang="en-US" dirty="0"/>
              <a:t>Substitution Regarding KBs</a:t>
            </a:r>
          </a:p>
        </p:txBody>
      </p:sp>
      <p:sp>
        <p:nvSpPr>
          <p:cNvPr id="7" name="Footer Placeholder 6">
            <a:extLst>
              <a:ext uri="{FF2B5EF4-FFF2-40B4-BE49-F238E27FC236}">
                <a16:creationId xmlns:a16="http://schemas.microsoft.com/office/drawing/2014/main" id="{852769BB-312E-D954-0B56-4DBE945A1C77}"/>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8" name="Slide Number Placeholder 7">
            <a:extLst>
              <a:ext uri="{FF2B5EF4-FFF2-40B4-BE49-F238E27FC236}">
                <a16:creationId xmlns:a16="http://schemas.microsoft.com/office/drawing/2014/main" id="{561A4027-446D-DD5F-9901-98702C2CD96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84A992F-3F80-A149-6F4F-D406A73CBB95}"/>
                  </a:ext>
                </a:extLst>
              </p:cNvPr>
              <p:cNvSpPr txBox="1"/>
              <p:nvPr/>
            </p:nvSpPr>
            <p:spPr>
              <a:xfrm>
                <a:off x="2193235" y="1793033"/>
                <a:ext cx="7805530" cy="3970318"/>
              </a:xfrm>
              <a:prstGeom prst="rect">
                <a:avLst/>
              </a:prstGeom>
              <a:noFill/>
            </p:spPr>
            <p:txBody>
              <a:bodyPr wrap="square" rtlCol="0">
                <a:spAutoFit/>
              </a:bodyPr>
              <a:lstStyle/>
              <a:p>
                <a:pPr marL="457200" indent="-45720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𝐴𝑆𝐾𝑉𝐴𝑅𝑆</m:t>
                    </m:r>
                    <m:r>
                      <a:rPr lang="en-US" sz="2800" b="0" i="1" smtClean="0">
                        <a:latin typeface="Cambria Math" panose="02040503050406030204" pitchFamily="18" charset="0"/>
                      </a:rPr>
                      <m:t>(</m:t>
                    </m:r>
                    <m:r>
                      <a:rPr lang="en-US" sz="2800" b="0" i="1" smtClean="0">
                        <a:latin typeface="Cambria Math" panose="02040503050406030204" pitchFamily="18" charset="0"/>
                      </a:rPr>
                      <m:t>𝐾𝐵</m:t>
                    </m:r>
                    <m:r>
                      <a:rPr lang="en-US" sz="2800" b="0" i="1" smtClean="0">
                        <a:latin typeface="Cambria Math" panose="02040503050406030204" pitchFamily="18" charset="0"/>
                      </a:rPr>
                      <m:t>,</m:t>
                    </m:r>
                    <m:r>
                      <a:rPr lang="en-US" sz="2800" b="0" i="1" smtClean="0">
                        <a:latin typeface="Cambria Math" panose="02040503050406030204" pitchFamily="18" charset="0"/>
                      </a:rPr>
                      <m:t>𝑃𝑒𝑟𝑠𝑜𝑛</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oMath>
                </a14:m>
                <a:endParaRPr lang="en-US" sz="2800" dirty="0"/>
              </a:p>
              <a:p>
                <a:pPr marL="457200" indent="-457200">
                  <a:buFont typeface="Arial" panose="020B0604020202020204" pitchFamily="34" charset="0"/>
                  <a:buChar char="•"/>
                </a:pPr>
                <a:r>
                  <a:rPr lang="en-US" sz="2800" dirty="0"/>
                  <a:t>The KB returns multiple answers in the form of substitutions:</a:t>
                </a:r>
              </a:p>
              <a:p>
                <a:pPr marL="914400" lvl="1" indent="-45720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𝑥</m:t>
                    </m:r>
                    <m:r>
                      <m:rPr>
                        <m:nor/>
                      </m:rPr>
                      <a:rPr lang="en-US" sz="2800" b="0" i="0" smtClean="0">
                        <a:latin typeface="Cambria Math" panose="02040503050406030204" pitchFamily="18" charset="0"/>
                      </a:rPr>
                      <m:t>/</m:t>
                    </m:r>
                    <m:r>
                      <a:rPr lang="en-US" sz="2800" b="0" i="1" smtClean="0">
                        <a:latin typeface="Cambria Math" panose="02040503050406030204" pitchFamily="18" charset="0"/>
                      </a:rPr>
                      <m:t>𝐽𝑜h𝑛</m:t>
                    </m:r>
                    <m:r>
                      <a:rPr lang="en-US" sz="2800" b="0" i="1" smtClean="0">
                        <a:latin typeface="Cambria Math" panose="02040503050406030204" pitchFamily="18" charset="0"/>
                      </a:rPr>
                      <m:t>}</m:t>
                    </m:r>
                  </m:oMath>
                </a14:m>
                <a:endParaRPr lang="en-US" sz="2800" dirty="0"/>
              </a:p>
              <a:p>
                <a:pPr marL="914400" lvl="1" indent="-45720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𝑥</m:t>
                    </m:r>
                    <m:r>
                      <m:rPr>
                        <m:nor/>
                      </m:rPr>
                      <a:rPr lang="en-US" sz="2800" b="0" i="0" smtClean="0">
                        <a:latin typeface="Cambria Math" panose="02040503050406030204" pitchFamily="18" charset="0"/>
                      </a:rPr>
                      <m:t>/</m:t>
                    </m:r>
                    <m:r>
                      <a:rPr lang="en-US" sz="2800" b="0" i="1" smtClean="0">
                        <a:latin typeface="Cambria Math" panose="02040503050406030204" pitchFamily="18" charset="0"/>
                      </a:rPr>
                      <m:t>𝑅𝑖𝑐h𝑎𝑟𝑑</m:t>
                    </m:r>
                    <m:r>
                      <a:rPr lang="en-US" sz="2800" b="0" i="1" smtClean="0">
                        <a:latin typeface="Cambria Math" panose="02040503050406030204" pitchFamily="18" charset="0"/>
                      </a:rPr>
                      <m:t>}</m:t>
                    </m:r>
                  </m:oMath>
                </a14:m>
                <a:endParaRPr lang="en-US" sz="2800" dirty="0"/>
              </a:p>
              <a:p>
                <a:pPr marL="457200" indent="-457200">
                  <a:buFont typeface="Arial" panose="020B0604020202020204" pitchFamily="34" charset="0"/>
                  <a:buChar char="•"/>
                </a:pPr>
                <a:r>
                  <a:rPr lang="en-US" sz="2800" dirty="0"/>
                  <a:t>Plugging these substitutions into the sentence </a:t>
                </a:r>
                <a14:m>
                  <m:oMath xmlns:m="http://schemas.openxmlformats.org/officeDocument/2006/math">
                    <m:r>
                      <a:rPr lang="en-US" sz="2800" b="0" i="1" smtClean="0">
                        <a:latin typeface="Cambria Math" panose="02040503050406030204" pitchFamily="18" charset="0"/>
                      </a:rPr>
                      <m:t>𝑃𝑒𝑟𝑠𝑜𝑛</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makes the sentence true.</a:t>
                </a:r>
              </a:p>
              <a:p>
                <a:pPr marL="457200" indent="-457200">
                  <a:buFont typeface="Arial" panose="020B0604020202020204" pitchFamily="34" charset="0"/>
                  <a:buChar char="•"/>
                </a:pPr>
                <a:r>
                  <a:rPr lang="en-US" sz="2800" dirty="0"/>
                  <a:t>So, these are the objects that are applicable to the sentence.</a:t>
                </a:r>
              </a:p>
            </p:txBody>
          </p:sp>
        </mc:Choice>
        <mc:Fallback>
          <p:sp>
            <p:nvSpPr>
              <p:cNvPr id="2" name="TextBox 1">
                <a:extLst>
                  <a:ext uri="{FF2B5EF4-FFF2-40B4-BE49-F238E27FC236}">
                    <a16:creationId xmlns:a16="http://schemas.microsoft.com/office/drawing/2014/main" id="{D84A992F-3F80-A149-6F4F-D406A73CBB95}"/>
                  </a:ext>
                </a:extLst>
              </p:cNvPr>
              <p:cNvSpPr txBox="1">
                <a:spLocks noRot="1" noChangeAspect="1" noMove="1" noResize="1" noEditPoints="1" noAdjustHandles="1" noChangeArrowheads="1" noChangeShapeType="1" noTextEdit="1"/>
              </p:cNvSpPr>
              <p:nvPr/>
            </p:nvSpPr>
            <p:spPr>
              <a:xfrm>
                <a:off x="2193235" y="1793033"/>
                <a:ext cx="7805530" cy="3970318"/>
              </a:xfrm>
              <a:prstGeom prst="rect">
                <a:avLst/>
              </a:prstGeom>
              <a:blipFill>
                <a:blip r:embed="rId3"/>
                <a:stretch>
                  <a:fillRect l="-1406" r="-1719" b="-3379"/>
                </a:stretch>
              </a:blipFill>
            </p:spPr>
            <p:txBody>
              <a:bodyPr/>
              <a:lstStyle/>
              <a:p>
                <a:r>
                  <a:rPr lang="en-US">
                    <a:noFill/>
                  </a:rPr>
                  <a:t> </a:t>
                </a:r>
              </a:p>
            </p:txBody>
          </p:sp>
        </mc:Fallback>
      </mc:AlternateContent>
    </p:spTree>
    <p:extLst>
      <p:ext uri="{BB962C8B-B14F-4D97-AF65-F5344CB8AC3E}">
        <p14:creationId xmlns:p14="http://schemas.microsoft.com/office/powerpoint/2010/main" val="2663378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8EC27-34E5-AD12-4237-9BA92076A4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B5A1A5-C864-8479-FF3C-5F1E3CDB2B54}"/>
              </a:ext>
            </a:extLst>
          </p:cNvPr>
          <p:cNvSpPr>
            <a:spLocks noGrp="1"/>
          </p:cNvSpPr>
          <p:nvPr>
            <p:ph type="title"/>
          </p:nvPr>
        </p:nvSpPr>
        <p:spPr>
          <a:xfrm>
            <a:off x="838200" y="365126"/>
            <a:ext cx="10515600" cy="616181"/>
          </a:xfrm>
        </p:spPr>
        <p:txBody>
          <a:bodyPr/>
          <a:lstStyle/>
          <a:p>
            <a:r>
              <a:rPr lang="en-US" dirty="0"/>
              <a:t>Applying FOL</a:t>
            </a:r>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EBB6C5C9-10EA-8FB1-77F5-465FCBC96449}"/>
                  </a:ext>
                </a:extLst>
              </p:cNvPr>
              <p:cNvGraphicFramePr>
                <a:graphicFrameLocks noGrp="1"/>
              </p:cNvGraphicFramePr>
              <p:nvPr>
                <p:ph type="tbl" sz="quarter" idx="14"/>
                <p:extLst>
                  <p:ext uri="{D42A27DB-BD31-4B8C-83A1-F6EECF244321}">
                    <p14:modId xmlns:p14="http://schemas.microsoft.com/office/powerpoint/2010/main" val="1922992501"/>
                  </p:ext>
                </p:extLst>
              </p:nvPr>
            </p:nvGraphicFramePr>
            <p:xfrm>
              <a:off x="838200" y="1160485"/>
              <a:ext cx="10452652" cy="5021655"/>
            </p:xfrm>
            <a:graphic>
              <a:graphicData uri="http://schemas.openxmlformats.org/drawingml/2006/table">
                <a:tbl>
                  <a:tblPr firstRow="1" bandRow="1">
                    <a:tableStyleId>{7E9639D4-E3E2-4D34-9284-5A2195B3D0D7}</a:tableStyleId>
                  </a:tblPr>
                  <a:tblGrid>
                    <a:gridCol w="4224130">
                      <a:extLst>
                        <a:ext uri="{9D8B030D-6E8A-4147-A177-3AD203B41FA5}">
                          <a16:colId xmlns:a16="http://schemas.microsoft.com/office/drawing/2014/main" val="3261104555"/>
                        </a:ext>
                      </a:extLst>
                    </a:gridCol>
                    <a:gridCol w="6228522">
                      <a:extLst>
                        <a:ext uri="{9D8B030D-6E8A-4147-A177-3AD203B41FA5}">
                          <a16:colId xmlns:a16="http://schemas.microsoft.com/office/drawing/2014/main" val="2547279344"/>
                        </a:ext>
                      </a:extLst>
                    </a:gridCol>
                  </a:tblGrid>
                  <a:tr h="1004331">
                    <a:tc>
                      <a:txBody>
                        <a:bodyPr/>
                        <a:lstStyle/>
                        <a:p>
                          <a:pPr algn="ctr" rtl="0" fontAlgn="auto"/>
                          <a:r>
                            <a:rPr lang="en-US" sz="2400" b="1" i="0" dirty="0">
                              <a:solidFill>
                                <a:srgbClr val="FFFFFF"/>
                              </a:solidFill>
                              <a:effectLst/>
                              <a:latin typeface="+mn-lt"/>
                            </a:rPr>
                            <a:t>English Representation​</a:t>
                          </a:r>
                        </a:p>
                      </a:txBody>
                      <a:tcPr anchor="ctr"/>
                    </a:tc>
                    <a:tc>
                      <a:txBody>
                        <a:bodyPr/>
                        <a:lstStyle/>
                        <a:p>
                          <a:pPr algn="ctr" rtl="0" fontAlgn="base"/>
                          <a:r>
                            <a:rPr lang="en-US" sz="2400" b="1" i="0" dirty="0">
                              <a:solidFill>
                                <a:schemeClr val="accent1"/>
                              </a:solidFill>
                              <a:effectLst/>
                              <a:latin typeface="+mn-lt"/>
                            </a:rPr>
                            <a:t>FOL Representation</a:t>
                          </a:r>
                        </a:p>
                      </a:txBody>
                      <a:tcPr anchor="ctr"/>
                    </a:tc>
                    <a:extLst>
                      <a:ext uri="{0D108BD9-81ED-4DB2-BD59-A6C34878D82A}">
                        <a16:rowId xmlns:a16="http://schemas.microsoft.com/office/drawing/2014/main" val="3441328149"/>
                      </a:ext>
                    </a:extLst>
                  </a:tr>
                  <a:tr h="1004331">
                    <a:tc>
                      <a:txBody>
                        <a:bodyPr/>
                        <a:lstStyle/>
                        <a:p>
                          <a:pPr algn="ctr" rtl="0" fontAlgn="base"/>
                          <a:r>
                            <a:rPr lang="en-US" sz="1600" b="0" i="0" dirty="0">
                              <a:solidFill>
                                <a:schemeClr val="tx1"/>
                              </a:solidFill>
                              <a:effectLst/>
                              <a:latin typeface="+mn-lt"/>
                            </a:rPr>
                            <a:t>Brothers are siblings.</a:t>
                          </a:r>
                        </a:p>
                      </a:txBody>
                      <a:tcPr anchor="ctr">
                        <a:lnL w="12700" cap="flat" cmpd="sng" algn="ctr">
                          <a:noFill/>
                          <a:prstDash val="solid"/>
                          <a:round/>
                          <a:headEnd type="none" w="med" len="med"/>
                          <a:tailEnd type="none" w="med" len="med"/>
                        </a:lnL>
                      </a:tcPr>
                    </a:tc>
                    <a:tc>
                      <a:txBody>
                        <a:bodyPr/>
                        <a:lstStyle/>
                        <a:p>
                          <a:pPr algn="ctr" rtl="0" fontAlgn="base"/>
                          <a14:m>
                            <m:oMathPara xmlns:m="http://schemas.openxmlformats.org/officeDocument/2006/math">
                              <m:oMathParaPr>
                                <m:jc m:val="centerGroup"/>
                              </m:oMathParaPr>
                              <m:oMath xmlns:m="http://schemas.openxmlformats.org/officeDocument/2006/math">
                                <m:r>
                                  <a:rPr lang="x-IV_mathan" sz="1600" i="1" smtClean="0">
                                    <a:latin typeface="Cambria Math" panose="02040503050406030204" pitchFamily="18" charset="0"/>
                                  </a:rPr>
                                  <m:t>∀</m:t>
                                </m:r>
                                <m:r>
                                  <a:rPr lang="en-US" sz="1600" i="1">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 </m:t>
                                </m:r>
                                <m:r>
                                  <a:rPr lang="en-US" sz="1600" b="0" i="1" smtClean="0">
                                    <a:latin typeface="Cambria Math" panose="02040503050406030204" pitchFamily="18" charset="0"/>
                                  </a:rPr>
                                  <m:t>𝐵𝑟𝑜𝑡h𝑒𝑟</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𝑆𝑖𝑏𝑙𝑖𝑛𝑔</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r>
                                  <a:rPr lang="en-US" sz="1600" b="0" i="1" smtClean="0">
                                    <a:latin typeface="Cambria Math" panose="02040503050406030204" pitchFamily="18" charset="0"/>
                                  </a:rPr>
                                  <m:t>)</m:t>
                                </m:r>
                              </m:oMath>
                            </m:oMathPara>
                          </a14:m>
                          <a:endParaRPr lang="en-US" sz="1600" b="0" i="0" dirty="0">
                            <a:solidFill>
                              <a:schemeClr val="tx1"/>
                            </a:solidFill>
                            <a:effectLst/>
                            <a:latin typeface="+mn-lt"/>
                          </a:endParaRPr>
                        </a:p>
                      </a:txBody>
                      <a:tcPr anchor="ctr"/>
                    </a:tc>
                    <a:extLst>
                      <a:ext uri="{0D108BD9-81ED-4DB2-BD59-A6C34878D82A}">
                        <a16:rowId xmlns:a16="http://schemas.microsoft.com/office/drawing/2014/main" val="3134841754"/>
                      </a:ext>
                    </a:extLst>
                  </a:tr>
                  <a:tr h="1004331">
                    <a:tc>
                      <a:txBody>
                        <a:bodyPr/>
                        <a:lstStyle/>
                        <a:p>
                          <a:pPr algn="ctr" rtl="0" fontAlgn="base"/>
                          <a:r>
                            <a:rPr lang="en-US" sz="1600" b="0" i="0" dirty="0">
                              <a:solidFill>
                                <a:schemeClr val="tx1"/>
                              </a:solidFill>
                              <a:effectLst/>
                              <a:latin typeface="+mn-lt"/>
                            </a:rPr>
                            <a:t>If A is B’s sibling, then B is A’s sibling.</a:t>
                          </a:r>
                        </a:p>
                        <a:p>
                          <a:pPr algn="ctr" rtl="0" fontAlgn="base"/>
                          <a:r>
                            <a:rPr lang="en-US" sz="1600" b="0" i="0" dirty="0">
                              <a:solidFill>
                                <a:schemeClr val="tx1"/>
                              </a:solidFill>
                              <a:effectLst/>
                              <a:latin typeface="+mn-lt"/>
                            </a:rPr>
                            <a:t>(“Sibling” is symmetric)</a:t>
                          </a:r>
                        </a:p>
                      </a:txBody>
                      <a:tcPr anchor="ctr">
                        <a:lnL w="12700" cap="flat" cmpd="sng" algn="ctr">
                          <a:noFill/>
                          <a:prstDash val="solid"/>
                          <a:round/>
                          <a:headEnd type="none" w="med" len="med"/>
                          <a:tailEnd type="none" w="med" len="med"/>
                        </a:lnL>
                      </a:tcPr>
                    </a:tc>
                    <a:tc>
                      <a:txBody>
                        <a:bodyPr/>
                        <a:lstStyle/>
                        <a:p>
                          <a:pPr algn="ctr" rtl="0" fontAlgn="base"/>
                          <a14:m>
                            <m:oMathPara xmlns:m="http://schemas.openxmlformats.org/officeDocument/2006/math">
                              <m:oMathParaPr>
                                <m:jc m:val="centerGroup"/>
                              </m:oMathParaPr>
                              <m:oMath xmlns:m="http://schemas.openxmlformats.org/officeDocument/2006/math">
                                <m:r>
                                  <a:rPr lang="x-IV_mathan" sz="1600" i="1" smtClean="0">
                                    <a:latin typeface="Cambria Math" panose="02040503050406030204" pitchFamily="18" charset="0"/>
                                  </a:rPr>
                                  <m:t>∀</m:t>
                                </m:r>
                                <m:r>
                                  <a:rPr lang="en-US" sz="1600" i="1">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 </m:t>
                                </m:r>
                                <m:r>
                                  <a:rPr lang="en-US" sz="1600" b="0" i="1" smtClean="0">
                                    <a:latin typeface="Cambria Math" panose="02040503050406030204" pitchFamily="18" charset="0"/>
                                  </a:rPr>
                                  <m:t>𝑆𝑖𝑏𝑙𝑖𝑛𝑔</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𝑆𝑖𝑏𝑙𝑖𝑛𝑔</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m:oMathPara>
                          </a14:m>
                          <a:endParaRPr lang="en-US" sz="1600" b="0" i="0" dirty="0">
                            <a:solidFill>
                              <a:schemeClr val="tx1"/>
                            </a:solidFill>
                            <a:effectLst/>
                            <a:latin typeface="+mn-lt"/>
                          </a:endParaRPr>
                        </a:p>
                      </a:txBody>
                      <a:tcPr anchor="ctr"/>
                    </a:tc>
                    <a:extLst>
                      <a:ext uri="{0D108BD9-81ED-4DB2-BD59-A6C34878D82A}">
                        <a16:rowId xmlns:a16="http://schemas.microsoft.com/office/drawing/2014/main" val="4129140390"/>
                      </a:ext>
                    </a:extLst>
                  </a:tr>
                  <a:tr h="1004331">
                    <a:tc>
                      <a:txBody>
                        <a:bodyPr/>
                        <a:lstStyle/>
                        <a:p>
                          <a:pPr algn="ctr" rtl="0" fontAlgn="base"/>
                          <a:r>
                            <a:rPr lang="en-US" sz="1600" b="0" i="0" dirty="0">
                              <a:solidFill>
                                <a:schemeClr val="tx1"/>
                              </a:solidFill>
                              <a:effectLst/>
                              <a:latin typeface="+mn-lt"/>
                            </a:rPr>
                            <a:t>One’s mother is one’s female parent.</a:t>
                          </a:r>
                        </a:p>
                      </a:txBody>
                      <a:tcPr anchor="ctr">
                        <a:lnL w="12700" cap="flat" cmpd="sng" algn="ctr">
                          <a:noFill/>
                          <a:prstDash val="solid"/>
                          <a:round/>
                          <a:headEnd type="none" w="med" len="med"/>
                          <a:tailEnd type="none" w="med" len="med"/>
                        </a:lnL>
                      </a:tcPr>
                    </a:tc>
                    <a:tc>
                      <a:txBody>
                        <a:bodyPr/>
                        <a:lstStyle/>
                        <a:p>
                          <a:pPr algn="ctr" rtl="0" fontAlgn="base"/>
                          <a14:m>
                            <m:oMathPara xmlns:m="http://schemas.openxmlformats.org/officeDocument/2006/math">
                              <m:oMathParaPr>
                                <m:jc m:val="centerGroup"/>
                              </m:oMathParaPr>
                              <m:oMath xmlns:m="http://schemas.openxmlformats.org/officeDocument/2006/math">
                                <m:r>
                                  <a:rPr lang="x-IV_mathan" sz="1600" i="1" smtClean="0">
                                    <a:latin typeface="Cambria Math" panose="02040503050406030204" pitchFamily="18" charset="0"/>
                                  </a:rPr>
                                  <m:t>∀</m:t>
                                </m:r>
                                <m:r>
                                  <a:rPr lang="en-US" sz="1600" i="1">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 </m:t>
                                </m:r>
                                <m:r>
                                  <a:rPr lang="en-US" sz="1600" b="0" i="1" smtClean="0">
                                    <a:latin typeface="Cambria Math" panose="02040503050406030204" pitchFamily="18" charset="0"/>
                                  </a:rPr>
                                  <m:t>𝑀𝑜𝑡h𝑒𝑟</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𝐹𝑒𝑚𝑎𝑙𝑒</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𝑃𝑎𝑟𝑒𝑛𝑡</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e>
                                </m:d>
                                <m:r>
                                  <a:rPr lang="en-US" sz="1600" b="0" i="1" smtClean="0">
                                    <a:latin typeface="Cambria Math" panose="02040503050406030204" pitchFamily="18" charset="0"/>
                                  </a:rPr>
                                  <m:t>)</m:t>
                                </m:r>
                              </m:oMath>
                            </m:oMathPara>
                          </a14:m>
                          <a:endParaRPr lang="en-US" sz="1600" b="0" i="0" dirty="0">
                            <a:solidFill>
                              <a:schemeClr val="tx1"/>
                            </a:solidFill>
                            <a:effectLst/>
                            <a:latin typeface="+mn-lt"/>
                          </a:endParaRPr>
                        </a:p>
                      </a:txBody>
                      <a:tcPr anchor="ctr"/>
                    </a:tc>
                    <a:extLst>
                      <a:ext uri="{0D108BD9-81ED-4DB2-BD59-A6C34878D82A}">
                        <a16:rowId xmlns:a16="http://schemas.microsoft.com/office/drawing/2014/main" val="1699990805"/>
                      </a:ext>
                    </a:extLst>
                  </a:tr>
                  <a:tr h="1004331">
                    <a:tc>
                      <a:txBody>
                        <a:bodyPr/>
                        <a:lstStyle/>
                        <a:p>
                          <a:pPr algn="ctr" rtl="0" fontAlgn="base"/>
                          <a:r>
                            <a:rPr lang="en-US" sz="1600" b="0" i="0" dirty="0">
                              <a:solidFill>
                                <a:schemeClr val="tx1"/>
                              </a:solidFill>
                              <a:effectLst/>
                              <a:latin typeface="+mn-lt"/>
                            </a:rPr>
                            <a:t>A first cousin is a child of a parent’s sibling.</a:t>
                          </a:r>
                        </a:p>
                      </a:txBody>
                      <a:tcPr anchor="ctr">
                        <a:lnL w="12700" cap="flat" cmpd="sng" algn="ctr">
                          <a:noFill/>
                          <a:prstDash val="solid"/>
                          <a:round/>
                          <a:headEnd type="none" w="med" len="med"/>
                          <a:tailEnd type="none" w="med" len="med"/>
                        </a:lnL>
                      </a:tcPr>
                    </a:tc>
                    <a:tc>
                      <a:txBody>
                        <a:bodyPr/>
                        <a:lstStyle/>
                        <a:p>
                          <a:pPr algn="ctr" rtl="0" fontAlgn="base"/>
                          <a14:m>
                            <m:oMathPara xmlns:m="http://schemas.openxmlformats.org/officeDocument/2006/math">
                              <m:oMathParaPr>
                                <m:jc m:val="centerGroup"/>
                              </m:oMathParaPr>
                              <m:oMath xmlns:m="http://schemas.openxmlformats.org/officeDocument/2006/math">
                                <m:r>
                                  <a:rPr lang="x-IV_mathan" sz="1600" i="1" smtClean="0">
                                    <a:latin typeface="Cambria Math" panose="02040503050406030204" pitchFamily="18" charset="0"/>
                                  </a:rPr>
                                  <m:t>∀</m:t>
                                </m:r>
                                <m:r>
                                  <a:rPr lang="en-US" sz="1600" i="1">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 </m:t>
                                </m:r>
                                <m:r>
                                  <a:rPr lang="en-US" sz="1600" b="0" i="1" smtClean="0">
                                    <a:latin typeface="Cambria Math" panose="02040503050406030204" pitchFamily="18" charset="0"/>
                                  </a:rPr>
                                  <m:t>𝐹𝑖𝑟𝑠𝑡𝐶𝑜𝑢𝑠𝑖𝑛</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e>
                                </m:d>
                                <m:r>
                                  <a:rPr lang="en-US" sz="1600" b="0" i="1" smtClean="0">
                                    <a:latin typeface="Cambria Math" panose="02040503050406030204" pitchFamily="18" charset="0"/>
                                  </a:rPr>
                                  <m:t>⇔</m:t>
                                </m:r>
                              </m:oMath>
                            </m:oMathPara>
                          </a14:m>
                          <a:endParaRPr lang="en-US" sz="1600" b="0" i="1" dirty="0">
                            <a:latin typeface="Cambria Math" panose="02040503050406030204" pitchFamily="18" charset="0"/>
                          </a:endParaRPr>
                        </a:p>
                        <a:p>
                          <a:pPr algn="ctr" rtl="0" fontAlgn="base"/>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𝑝𝑠</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𝑃𝑎𝑟𝑒𝑛𝑡</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𝑆𝑖𝑏𝑙𝑖𝑛𝑔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𝑝𝑠</m:t>
                                    </m:r>
                                    <m:r>
                                      <a:rPr lang="en-US" sz="1600" b="0" i="1" smtClean="0">
                                        <a:latin typeface="Cambria Math" panose="02040503050406030204" pitchFamily="18" charset="0"/>
                                      </a:rPr>
                                      <m:t>, </m:t>
                                    </m:r>
                                    <m:r>
                                      <a:rPr lang="en-US" sz="1600" b="0" i="1" smtClean="0">
                                        <a:latin typeface="Cambria Math" panose="02040503050406030204" pitchFamily="18" charset="0"/>
                                      </a:rPr>
                                      <m:t>𝑝</m:t>
                                    </m:r>
                                  </m:e>
                                </m:d>
                                <m:r>
                                  <a:rPr lang="en-US" sz="1600" b="0" i="1" smtClean="0">
                                    <a:latin typeface="Cambria Math" panose="02040503050406030204" pitchFamily="18" charset="0"/>
                                  </a:rPr>
                                  <m:t>∧</m:t>
                                </m:r>
                                <m:r>
                                  <a:rPr lang="en-US" sz="1600" b="0" i="1" smtClean="0">
                                    <a:latin typeface="Cambria Math" panose="02040503050406030204" pitchFamily="18" charset="0"/>
                                  </a:rPr>
                                  <m:t>𝑃𝑎𝑟𝑒𝑛𝑡</m:t>
                                </m:r>
                                <m:r>
                                  <a:rPr lang="en-US" sz="1600" b="0" i="1" smtClean="0">
                                    <a:latin typeface="Cambria Math" panose="02040503050406030204" pitchFamily="18" charset="0"/>
                                  </a:rPr>
                                  <m:t>(</m:t>
                                </m:r>
                                <m:r>
                                  <a:rPr lang="en-US" sz="1600" b="0" i="1" smtClean="0">
                                    <a:latin typeface="Cambria Math" panose="02040503050406030204" pitchFamily="18" charset="0"/>
                                  </a:rPr>
                                  <m:t>𝑝𝑠</m:t>
                                </m:r>
                                <m:r>
                                  <a:rPr lang="en-US" sz="1600" b="0" i="1" smtClean="0">
                                    <a:latin typeface="Cambria Math" panose="02040503050406030204" pitchFamily="18" charset="0"/>
                                  </a:rPr>
                                  <m:t>, </m:t>
                                </m:r>
                                <m:r>
                                  <a:rPr lang="en-US" sz="1600" b="0" i="1" smtClean="0">
                                    <a:latin typeface="Cambria Math" panose="02040503050406030204" pitchFamily="18" charset="0"/>
                                  </a:rPr>
                                  <m:t>𝑦</m:t>
                                </m:r>
                                <m:r>
                                  <a:rPr lang="en-US" sz="1600" b="0" i="1" smtClean="0">
                                    <a:latin typeface="Cambria Math" panose="02040503050406030204" pitchFamily="18" charset="0"/>
                                  </a:rPr>
                                  <m:t>)</m:t>
                                </m:r>
                              </m:oMath>
                            </m:oMathPara>
                          </a14:m>
                          <a:endParaRPr lang="en-US" sz="1600" b="0" i="0" dirty="0">
                            <a:solidFill>
                              <a:schemeClr val="tx1"/>
                            </a:solidFill>
                            <a:effectLst/>
                            <a:latin typeface="+mn-lt"/>
                          </a:endParaRPr>
                        </a:p>
                      </a:txBody>
                      <a:tcPr anchor="ctr"/>
                    </a:tc>
                    <a:extLst>
                      <a:ext uri="{0D108BD9-81ED-4DB2-BD59-A6C34878D82A}">
                        <a16:rowId xmlns:a16="http://schemas.microsoft.com/office/drawing/2014/main" val="3388671141"/>
                      </a:ext>
                    </a:extLst>
                  </a:tr>
                </a:tbl>
              </a:graphicData>
            </a:graphic>
          </p:graphicFrame>
        </mc:Choice>
        <mc:Fallback>
          <p:graphicFrame>
            <p:nvGraphicFramePr>
              <p:cNvPr id="4" name="Table 4">
                <a:extLst>
                  <a:ext uri="{FF2B5EF4-FFF2-40B4-BE49-F238E27FC236}">
                    <a16:creationId xmlns:a16="http://schemas.microsoft.com/office/drawing/2014/main" id="{EBB6C5C9-10EA-8FB1-77F5-465FCBC96449}"/>
                  </a:ext>
                </a:extLst>
              </p:cNvPr>
              <p:cNvGraphicFramePr>
                <a:graphicFrameLocks noGrp="1"/>
              </p:cNvGraphicFramePr>
              <p:nvPr>
                <p:ph type="tbl" sz="quarter" idx="14"/>
                <p:extLst>
                  <p:ext uri="{D42A27DB-BD31-4B8C-83A1-F6EECF244321}">
                    <p14:modId xmlns:p14="http://schemas.microsoft.com/office/powerpoint/2010/main" val="1922992501"/>
                  </p:ext>
                </p:extLst>
              </p:nvPr>
            </p:nvGraphicFramePr>
            <p:xfrm>
              <a:off x="838200" y="1160485"/>
              <a:ext cx="10452652" cy="5021655"/>
            </p:xfrm>
            <a:graphic>
              <a:graphicData uri="http://schemas.openxmlformats.org/drawingml/2006/table">
                <a:tbl>
                  <a:tblPr firstRow="1" bandRow="1">
                    <a:tableStyleId>{7E9639D4-E3E2-4D34-9284-5A2195B3D0D7}</a:tableStyleId>
                  </a:tblPr>
                  <a:tblGrid>
                    <a:gridCol w="4224130">
                      <a:extLst>
                        <a:ext uri="{9D8B030D-6E8A-4147-A177-3AD203B41FA5}">
                          <a16:colId xmlns:a16="http://schemas.microsoft.com/office/drawing/2014/main" val="3261104555"/>
                        </a:ext>
                      </a:extLst>
                    </a:gridCol>
                    <a:gridCol w="6228522">
                      <a:extLst>
                        <a:ext uri="{9D8B030D-6E8A-4147-A177-3AD203B41FA5}">
                          <a16:colId xmlns:a16="http://schemas.microsoft.com/office/drawing/2014/main" val="2547279344"/>
                        </a:ext>
                      </a:extLst>
                    </a:gridCol>
                  </a:tblGrid>
                  <a:tr h="1004331">
                    <a:tc>
                      <a:txBody>
                        <a:bodyPr/>
                        <a:lstStyle/>
                        <a:p>
                          <a:pPr algn="ctr" rtl="0" fontAlgn="auto"/>
                          <a:r>
                            <a:rPr lang="en-US" sz="2400" b="1" i="0" dirty="0">
                              <a:solidFill>
                                <a:srgbClr val="FFFFFF"/>
                              </a:solidFill>
                              <a:effectLst/>
                              <a:latin typeface="+mn-lt"/>
                            </a:rPr>
                            <a:t>English Representation​</a:t>
                          </a:r>
                        </a:p>
                      </a:txBody>
                      <a:tcPr anchor="ctr"/>
                    </a:tc>
                    <a:tc>
                      <a:txBody>
                        <a:bodyPr/>
                        <a:lstStyle/>
                        <a:p>
                          <a:pPr algn="ctr" rtl="0" fontAlgn="base"/>
                          <a:r>
                            <a:rPr lang="en-US" sz="2400" b="1" i="0" dirty="0">
                              <a:solidFill>
                                <a:schemeClr val="accent1"/>
                              </a:solidFill>
                              <a:effectLst/>
                              <a:latin typeface="+mn-lt"/>
                            </a:rPr>
                            <a:t>FOL Representation</a:t>
                          </a:r>
                        </a:p>
                      </a:txBody>
                      <a:tcPr anchor="ctr"/>
                    </a:tc>
                    <a:extLst>
                      <a:ext uri="{0D108BD9-81ED-4DB2-BD59-A6C34878D82A}">
                        <a16:rowId xmlns:a16="http://schemas.microsoft.com/office/drawing/2014/main" val="3441328149"/>
                      </a:ext>
                    </a:extLst>
                  </a:tr>
                  <a:tr h="1004331">
                    <a:tc>
                      <a:txBody>
                        <a:bodyPr/>
                        <a:lstStyle/>
                        <a:p>
                          <a:pPr algn="ctr" rtl="0" fontAlgn="base"/>
                          <a:r>
                            <a:rPr lang="en-US" sz="1600" b="0" i="0" dirty="0">
                              <a:solidFill>
                                <a:schemeClr val="tx1"/>
                              </a:solidFill>
                              <a:effectLst/>
                              <a:latin typeface="+mn-lt"/>
                            </a:rPr>
                            <a:t>Brothers are siblings.</a:t>
                          </a:r>
                        </a:p>
                      </a:txBody>
                      <a:tcPr anchor="ctr">
                        <a:lnL w="12700" cap="flat" cmpd="sng" algn="ctr">
                          <a:noFill/>
                          <a:prstDash val="solid"/>
                          <a:round/>
                          <a:headEnd type="none" w="med" len="med"/>
                          <a:tailEnd type="none" w="med" len="med"/>
                        </a:lnL>
                      </a:tcPr>
                    </a:tc>
                    <a:tc>
                      <a:txBody>
                        <a:bodyPr/>
                        <a:lstStyle/>
                        <a:p>
                          <a:endParaRPr lang="en-US"/>
                        </a:p>
                      </a:txBody>
                      <a:tcPr anchor="ctr">
                        <a:blipFill>
                          <a:blip r:embed="rId3"/>
                          <a:stretch>
                            <a:fillRect l="-67840" t="-100606" r="-98" b="-300606"/>
                          </a:stretch>
                        </a:blipFill>
                      </a:tcPr>
                    </a:tc>
                    <a:extLst>
                      <a:ext uri="{0D108BD9-81ED-4DB2-BD59-A6C34878D82A}">
                        <a16:rowId xmlns:a16="http://schemas.microsoft.com/office/drawing/2014/main" val="3134841754"/>
                      </a:ext>
                    </a:extLst>
                  </a:tr>
                  <a:tr h="1004331">
                    <a:tc>
                      <a:txBody>
                        <a:bodyPr/>
                        <a:lstStyle/>
                        <a:p>
                          <a:pPr algn="ctr" rtl="0" fontAlgn="base"/>
                          <a:r>
                            <a:rPr lang="en-US" sz="1600" b="0" i="0" dirty="0">
                              <a:solidFill>
                                <a:schemeClr val="tx1"/>
                              </a:solidFill>
                              <a:effectLst/>
                              <a:latin typeface="+mn-lt"/>
                            </a:rPr>
                            <a:t>If A is B’s sibling, then B is A’s sibling.</a:t>
                          </a:r>
                        </a:p>
                        <a:p>
                          <a:pPr algn="ctr" rtl="0" fontAlgn="base"/>
                          <a:r>
                            <a:rPr lang="en-US" sz="1600" b="0" i="0" dirty="0">
                              <a:solidFill>
                                <a:schemeClr val="tx1"/>
                              </a:solidFill>
                              <a:effectLst/>
                              <a:latin typeface="+mn-lt"/>
                            </a:rPr>
                            <a:t>(“Sibling” is symmetric)</a:t>
                          </a:r>
                        </a:p>
                      </a:txBody>
                      <a:tcPr anchor="ctr">
                        <a:lnL w="12700" cap="flat" cmpd="sng" algn="ctr">
                          <a:noFill/>
                          <a:prstDash val="solid"/>
                          <a:round/>
                          <a:headEnd type="none" w="med" len="med"/>
                          <a:tailEnd type="none" w="med" len="med"/>
                        </a:lnL>
                      </a:tcPr>
                    </a:tc>
                    <a:tc>
                      <a:txBody>
                        <a:bodyPr/>
                        <a:lstStyle/>
                        <a:p>
                          <a:endParaRPr lang="en-US"/>
                        </a:p>
                      </a:txBody>
                      <a:tcPr anchor="ctr">
                        <a:blipFill>
                          <a:blip r:embed="rId3"/>
                          <a:stretch>
                            <a:fillRect l="-67840" t="-200606" r="-98" b="-200606"/>
                          </a:stretch>
                        </a:blipFill>
                      </a:tcPr>
                    </a:tc>
                    <a:extLst>
                      <a:ext uri="{0D108BD9-81ED-4DB2-BD59-A6C34878D82A}">
                        <a16:rowId xmlns:a16="http://schemas.microsoft.com/office/drawing/2014/main" val="4129140390"/>
                      </a:ext>
                    </a:extLst>
                  </a:tr>
                  <a:tr h="1004331">
                    <a:tc>
                      <a:txBody>
                        <a:bodyPr/>
                        <a:lstStyle/>
                        <a:p>
                          <a:pPr algn="ctr" rtl="0" fontAlgn="base"/>
                          <a:r>
                            <a:rPr lang="en-US" sz="1600" b="0" i="0" dirty="0">
                              <a:solidFill>
                                <a:schemeClr val="tx1"/>
                              </a:solidFill>
                              <a:effectLst/>
                              <a:latin typeface="+mn-lt"/>
                            </a:rPr>
                            <a:t>One’s mother is one’s female parent.</a:t>
                          </a:r>
                        </a:p>
                      </a:txBody>
                      <a:tcPr anchor="ctr">
                        <a:lnL w="12700" cap="flat" cmpd="sng" algn="ctr">
                          <a:noFill/>
                          <a:prstDash val="solid"/>
                          <a:round/>
                          <a:headEnd type="none" w="med" len="med"/>
                          <a:tailEnd type="none" w="med" len="med"/>
                        </a:lnL>
                      </a:tcPr>
                    </a:tc>
                    <a:tc>
                      <a:txBody>
                        <a:bodyPr/>
                        <a:lstStyle/>
                        <a:p>
                          <a:endParaRPr lang="en-US"/>
                        </a:p>
                      </a:txBody>
                      <a:tcPr anchor="ctr">
                        <a:blipFill>
                          <a:blip r:embed="rId3"/>
                          <a:stretch>
                            <a:fillRect l="-67840" t="-300606" r="-98" b="-100606"/>
                          </a:stretch>
                        </a:blipFill>
                      </a:tcPr>
                    </a:tc>
                    <a:extLst>
                      <a:ext uri="{0D108BD9-81ED-4DB2-BD59-A6C34878D82A}">
                        <a16:rowId xmlns:a16="http://schemas.microsoft.com/office/drawing/2014/main" val="1699990805"/>
                      </a:ext>
                    </a:extLst>
                  </a:tr>
                  <a:tr h="1004331">
                    <a:tc>
                      <a:txBody>
                        <a:bodyPr/>
                        <a:lstStyle/>
                        <a:p>
                          <a:pPr algn="ctr" rtl="0" fontAlgn="base"/>
                          <a:r>
                            <a:rPr lang="en-US" sz="1600" b="0" i="0" dirty="0">
                              <a:solidFill>
                                <a:schemeClr val="tx1"/>
                              </a:solidFill>
                              <a:effectLst/>
                              <a:latin typeface="+mn-lt"/>
                            </a:rPr>
                            <a:t>A first cousin is a child of a parent’s sibling.</a:t>
                          </a:r>
                        </a:p>
                      </a:txBody>
                      <a:tcPr anchor="ctr">
                        <a:lnL w="12700" cap="flat" cmpd="sng" algn="ctr">
                          <a:noFill/>
                          <a:prstDash val="solid"/>
                          <a:round/>
                          <a:headEnd type="none" w="med" len="med"/>
                          <a:tailEnd type="none" w="med" len="med"/>
                        </a:lnL>
                      </a:tcPr>
                    </a:tc>
                    <a:tc>
                      <a:txBody>
                        <a:bodyPr/>
                        <a:lstStyle/>
                        <a:p>
                          <a:endParaRPr lang="en-US"/>
                        </a:p>
                      </a:txBody>
                      <a:tcPr anchor="ctr">
                        <a:blipFill>
                          <a:blip r:embed="rId3"/>
                          <a:stretch>
                            <a:fillRect l="-67840" t="-400606" r="-98" b="-606"/>
                          </a:stretch>
                        </a:blipFill>
                      </a:tcPr>
                    </a:tc>
                    <a:extLst>
                      <a:ext uri="{0D108BD9-81ED-4DB2-BD59-A6C34878D82A}">
                        <a16:rowId xmlns:a16="http://schemas.microsoft.com/office/drawing/2014/main" val="3388671141"/>
                      </a:ext>
                    </a:extLst>
                  </a:tr>
                </a:tbl>
              </a:graphicData>
            </a:graphic>
          </p:graphicFrame>
        </mc:Fallback>
      </mc:AlternateContent>
      <p:sp>
        <p:nvSpPr>
          <p:cNvPr id="8" name="Footer Placeholder 7">
            <a:extLst>
              <a:ext uri="{FF2B5EF4-FFF2-40B4-BE49-F238E27FC236}">
                <a16:creationId xmlns:a16="http://schemas.microsoft.com/office/drawing/2014/main" id="{79D281C8-C218-F5A5-B5B4-CC587B0A6680}"/>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9" name="Slide Number Placeholder 8">
            <a:extLst>
              <a:ext uri="{FF2B5EF4-FFF2-40B4-BE49-F238E27FC236}">
                <a16:creationId xmlns:a16="http://schemas.microsoft.com/office/drawing/2014/main" id="{7FC07743-7A0D-2858-C523-6EEB4E7EB27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1963786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A35CB-E225-2405-706C-5128F050A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BDE63E-B1A4-7FD5-F0F5-58818B42BC60}"/>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4A499C44-69E3-1492-861B-6C82CA2E8768}"/>
              </a:ext>
            </a:extLst>
          </p:cNvPr>
          <p:cNvSpPr>
            <a:spLocks noGrp="1"/>
          </p:cNvSpPr>
          <p:nvPr>
            <p:ph type="subTitle" idx="1"/>
          </p:nvPr>
        </p:nvSpPr>
        <p:spPr>
          <a:xfrm>
            <a:off x="4267200" y="3238103"/>
            <a:ext cx="4179570" cy="1371997"/>
          </a:xfrm>
        </p:spPr>
        <p:txBody>
          <a:bodyPr>
            <a:normAutofit/>
          </a:bodyPr>
          <a:lstStyle/>
          <a:p>
            <a:r>
              <a:rPr lang="en-US" dirty="0"/>
              <a:t>Joshua Sheldon</a:t>
            </a:r>
          </a:p>
          <a:p>
            <a:r>
              <a:rPr lang="en-US" dirty="0"/>
              <a:t>jsheldon2022@my.fit.edu</a:t>
            </a:r>
          </a:p>
        </p:txBody>
      </p:sp>
      <p:sp>
        <p:nvSpPr>
          <p:cNvPr id="5" name="Footer Placeholder 4">
            <a:extLst>
              <a:ext uri="{FF2B5EF4-FFF2-40B4-BE49-F238E27FC236}">
                <a16:creationId xmlns:a16="http://schemas.microsoft.com/office/drawing/2014/main" id="{416508F4-2124-D15C-A8AF-AF4A4B944952}"/>
              </a:ext>
            </a:extLst>
          </p:cNvPr>
          <p:cNvSpPr>
            <a:spLocks noGrp="1"/>
          </p:cNvSpPr>
          <p:nvPr>
            <p:ph type="ftr" sz="quarter" idx="11"/>
          </p:nvPr>
        </p:nvSpPr>
        <p:spPr>
          <a:xfrm>
            <a:off x="6479721" y="6356350"/>
            <a:ext cx="2661557" cy="365125"/>
          </a:xfrm>
        </p:spPr>
        <p:txBody>
          <a:bodyPr/>
          <a:lstStyle/>
          <a:p>
            <a:r>
              <a:rPr lang="en-US" dirty="0"/>
              <a:t>Artificial Intelligence</a:t>
            </a:r>
          </a:p>
          <a:p>
            <a:r>
              <a:rPr lang="en-US" dirty="0"/>
              <a:t>First-Order Logic</a:t>
            </a:r>
          </a:p>
        </p:txBody>
      </p:sp>
      <p:sp>
        <p:nvSpPr>
          <p:cNvPr id="6" name="Slide Number Placeholder 5">
            <a:extLst>
              <a:ext uri="{FF2B5EF4-FFF2-40B4-BE49-F238E27FC236}">
                <a16:creationId xmlns:a16="http://schemas.microsoft.com/office/drawing/2014/main" id="{73F48E50-DEB1-9D2B-E40B-6A5D8D6374F6}"/>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32</a:t>
            </a:fld>
            <a:endParaRPr lang="en-US" dirty="0"/>
          </a:p>
        </p:txBody>
      </p:sp>
    </p:spTree>
    <p:extLst>
      <p:ext uri="{BB962C8B-B14F-4D97-AF65-F5344CB8AC3E}">
        <p14:creationId xmlns:p14="http://schemas.microsoft.com/office/powerpoint/2010/main" val="2379612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6"/>
            <a:ext cx="2895600" cy="763750"/>
          </a:xfrm>
        </p:spPr>
        <p:txBody>
          <a:bodyPr>
            <a:normAutofit/>
          </a:bodyPr>
          <a:lstStyle/>
          <a:p>
            <a:r>
              <a:rPr lang="en-US" sz="2400" dirty="0"/>
              <a:t>Outline</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088197"/>
            <a:ext cx="2895600" cy="3964150"/>
          </a:xfrm>
        </p:spPr>
        <p:txBody>
          <a:bodyPr>
            <a:normAutofit/>
          </a:bodyPr>
          <a:lstStyle/>
          <a:p>
            <a:pPr marL="285750" indent="-285750">
              <a:buFont typeface="Arial" panose="020B0604020202020204" pitchFamily="34" charset="0"/>
              <a:buChar char="•"/>
            </a:pPr>
            <a:r>
              <a:rPr lang="en-US" dirty="0"/>
              <a:t>FOL in the logics landscape</a:t>
            </a:r>
          </a:p>
          <a:p>
            <a:pPr marL="285750" indent="-285750">
              <a:buFont typeface="Arial" panose="020B0604020202020204" pitchFamily="34" charset="0"/>
              <a:buChar char="•"/>
            </a:pPr>
            <a:r>
              <a:rPr lang="en-US" dirty="0"/>
              <a:t>Syntax &amp; semantics for FOL</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Artificial Intelligence</a:t>
            </a:r>
          </a:p>
          <a:p>
            <a:r>
              <a:rPr lang="en-US" dirty="0"/>
              <a:t>First-Order Logic</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70916-BF8A-8DDD-45D1-103CA626A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A7551-AE80-D8AE-15C2-6A09B571E071}"/>
              </a:ext>
            </a:extLst>
          </p:cNvPr>
          <p:cNvSpPr>
            <a:spLocks noGrp="1"/>
          </p:cNvSpPr>
          <p:nvPr>
            <p:ph type="ctrTitle"/>
          </p:nvPr>
        </p:nvSpPr>
        <p:spPr>
          <a:xfrm>
            <a:off x="6991350" y="2148840"/>
            <a:ext cx="4179570" cy="1715531"/>
          </a:xfrm>
        </p:spPr>
        <p:txBody>
          <a:bodyPr/>
          <a:lstStyle/>
          <a:p>
            <a:r>
              <a:rPr lang="en-US" dirty="0"/>
              <a:t>Intro to First Order Logic</a:t>
            </a:r>
          </a:p>
        </p:txBody>
      </p:sp>
      <p:sp>
        <p:nvSpPr>
          <p:cNvPr id="3" name="Subtitle 2">
            <a:extLst>
              <a:ext uri="{FF2B5EF4-FFF2-40B4-BE49-F238E27FC236}">
                <a16:creationId xmlns:a16="http://schemas.microsoft.com/office/drawing/2014/main" id="{03976B50-0E9A-4073-D9B0-64CDAB6B5DB9}"/>
              </a:ext>
            </a:extLst>
          </p:cNvPr>
          <p:cNvSpPr>
            <a:spLocks noGrp="1"/>
          </p:cNvSpPr>
          <p:nvPr>
            <p:ph type="subTitle" idx="1"/>
          </p:nvPr>
        </p:nvSpPr>
        <p:spPr>
          <a:xfrm>
            <a:off x="6991350" y="3962003"/>
            <a:ext cx="4179570" cy="365125"/>
          </a:xfrm>
        </p:spPr>
        <p:txBody>
          <a:bodyPr/>
          <a:lstStyle/>
          <a:p>
            <a:r>
              <a:rPr lang="en-US" dirty="0"/>
              <a:t>A logic among others</a:t>
            </a:r>
          </a:p>
        </p:txBody>
      </p:sp>
    </p:spTree>
    <p:extLst>
      <p:ext uri="{BB962C8B-B14F-4D97-AF65-F5344CB8AC3E}">
        <p14:creationId xmlns:p14="http://schemas.microsoft.com/office/powerpoint/2010/main" val="3282007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69D60-2098-7E97-719D-220CA27EF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C571D5-FA58-6AE1-061B-58FD80AF9E75}"/>
              </a:ext>
            </a:extLst>
          </p:cNvPr>
          <p:cNvSpPr>
            <a:spLocks noGrp="1"/>
          </p:cNvSpPr>
          <p:nvPr>
            <p:ph type="title"/>
          </p:nvPr>
        </p:nvSpPr>
        <p:spPr>
          <a:xfrm>
            <a:off x="1885156" y="362746"/>
            <a:ext cx="8421688" cy="823912"/>
          </a:xfrm>
        </p:spPr>
        <p:txBody>
          <a:bodyPr>
            <a:normAutofit/>
          </a:bodyPr>
          <a:lstStyle/>
          <a:p>
            <a:r>
              <a:rPr lang="en-US" dirty="0"/>
              <a:t>Mama Mia</a:t>
            </a:r>
          </a:p>
        </p:txBody>
      </p:sp>
      <p:sp>
        <p:nvSpPr>
          <p:cNvPr id="10" name="Footer Placeholder 9">
            <a:extLst>
              <a:ext uri="{FF2B5EF4-FFF2-40B4-BE49-F238E27FC236}">
                <a16:creationId xmlns:a16="http://schemas.microsoft.com/office/drawing/2014/main" id="{C38EF3B9-C34E-676C-36E0-BEB4AEE61A5C}"/>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11" name="Slide Number Placeholder 10">
            <a:extLst>
              <a:ext uri="{FF2B5EF4-FFF2-40B4-BE49-F238E27FC236}">
                <a16:creationId xmlns:a16="http://schemas.microsoft.com/office/drawing/2014/main" id="{9771BABD-DB2D-67AD-6492-C00DC986115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
        <p:nvSpPr>
          <p:cNvPr id="4" name="Content Placeholder 3">
            <a:extLst>
              <a:ext uri="{FF2B5EF4-FFF2-40B4-BE49-F238E27FC236}">
                <a16:creationId xmlns:a16="http://schemas.microsoft.com/office/drawing/2014/main" id="{7678E7D4-AF7E-C733-B4CE-B0B01018C7CB}"/>
              </a:ext>
            </a:extLst>
          </p:cNvPr>
          <p:cNvSpPr>
            <a:spLocks noGrp="1"/>
          </p:cNvSpPr>
          <p:nvPr>
            <p:ph sz="half" idx="2"/>
          </p:nvPr>
        </p:nvSpPr>
        <p:spPr>
          <a:xfrm>
            <a:off x="1885156" y="1709074"/>
            <a:ext cx="6909928" cy="4124859"/>
          </a:xfrm>
        </p:spPr>
        <p:txBody>
          <a:bodyPr>
            <a:normAutofit/>
          </a:bodyPr>
          <a:lstStyle/>
          <a:p>
            <a:pPr marL="285750" indent="-285750">
              <a:buFont typeface="Arial" panose="020B0604020202020204" pitchFamily="34" charset="0"/>
              <a:buChar char="•"/>
            </a:pPr>
            <a:r>
              <a:rPr lang="en-US" sz="2400" b="1" dirty="0"/>
              <a:t>Propositional logic</a:t>
            </a:r>
            <a:r>
              <a:rPr lang="en-US" sz="2400" dirty="0"/>
              <a:t> has limited expressive power.</a:t>
            </a:r>
          </a:p>
          <a:p>
            <a:pPr marL="285750" indent="-285750">
              <a:buFont typeface="Arial" panose="020B0604020202020204" pitchFamily="34" charset="0"/>
              <a:buChar char="•"/>
            </a:pPr>
            <a:r>
              <a:rPr lang="en-US" sz="2400" dirty="0"/>
              <a:t>For Wumpus World</a:t>
            </a:r>
          </a:p>
          <a:p>
            <a:pPr marL="742950" lvl="1" indent="-285750">
              <a:buFont typeface="Arial" panose="020B0604020202020204" pitchFamily="34" charset="0"/>
              <a:buChar char="•"/>
            </a:pPr>
            <a:r>
              <a:rPr lang="en-US" sz="2000" dirty="0"/>
              <a:t>Can’t say “pits cause breezes in adjacent squares”</a:t>
            </a:r>
          </a:p>
          <a:p>
            <a:pPr marL="742950" lvl="1" indent="-285750">
              <a:buFont typeface="Arial" panose="020B0604020202020204" pitchFamily="34" charset="0"/>
              <a:buChar char="•"/>
            </a:pPr>
            <a:r>
              <a:rPr lang="en-US" sz="2000" dirty="0"/>
              <a:t>Must have 64 rules each for pits, breeze, etc.</a:t>
            </a:r>
          </a:p>
          <a:p>
            <a:pPr marL="285750" indent="-285750">
              <a:buFont typeface="Arial" panose="020B0604020202020204" pitchFamily="34" charset="0"/>
              <a:buChar char="•"/>
            </a:pPr>
            <a:r>
              <a:rPr lang="en-US" sz="2400" dirty="0"/>
              <a:t>Propositional logic is </a:t>
            </a:r>
            <a:r>
              <a:rPr lang="en-US" sz="2400" b="1" dirty="0"/>
              <a:t>declarative</a:t>
            </a:r>
            <a:r>
              <a:rPr lang="en-US" sz="2400" dirty="0"/>
              <a:t>.</a:t>
            </a:r>
          </a:p>
          <a:p>
            <a:pPr marL="742950" lvl="1" indent="-285750">
              <a:buFont typeface="Arial" panose="020B0604020202020204" pitchFamily="34" charset="0"/>
              <a:buChar char="•"/>
            </a:pPr>
            <a:r>
              <a:rPr lang="en-US" sz="2000" dirty="0"/>
              <a:t>Declarative – pieces of syntax corresponds to facts</a:t>
            </a:r>
          </a:p>
          <a:p>
            <a:pPr marL="285750" indent="-285750">
              <a:buFont typeface="Arial" panose="020B0604020202020204" pitchFamily="34" charset="0"/>
              <a:buChar char="•"/>
            </a:pPr>
            <a:r>
              <a:rPr lang="en-US" sz="2400" b="1" dirty="0"/>
              <a:t>First-order logic (FOL) </a:t>
            </a:r>
            <a:r>
              <a:rPr lang="en-US" sz="2400" dirty="0"/>
              <a:t>expands to objects, relations, and functions!</a:t>
            </a:r>
            <a:endParaRPr lang="en-US" sz="2400" b="1" dirty="0"/>
          </a:p>
        </p:txBody>
      </p:sp>
      <p:grpSp>
        <p:nvGrpSpPr>
          <p:cNvPr id="13" name="Group 12">
            <a:extLst>
              <a:ext uri="{FF2B5EF4-FFF2-40B4-BE49-F238E27FC236}">
                <a16:creationId xmlns:a16="http://schemas.microsoft.com/office/drawing/2014/main" id="{851A49BA-BC1D-9568-CCF9-762E6BAFC0CD}"/>
              </a:ext>
            </a:extLst>
          </p:cNvPr>
          <p:cNvGrpSpPr/>
          <p:nvPr/>
        </p:nvGrpSpPr>
        <p:grpSpPr>
          <a:xfrm>
            <a:off x="9079833" y="1632467"/>
            <a:ext cx="1217239" cy="4278073"/>
            <a:chOff x="9089605" y="1380605"/>
            <a:chExt cx="1411705" cy="4975745"/>
          </a:xfrm>
        </p:grpSpPr>
        <p:pic>
          <p:nvPicPr>
            <p:cNvPr id="5" name="Picture 4" descr="A pixelated video game character&#10;&#10;Description automatically generated">
              <a:extLst>
                <a:ext uri="{FF2B5EF4-FFF2-40B4-BE49-F238E27FC236}">
                  <a16:creationId xmlns:a16="http://schemas.microsoft.com/office/drawing/2014/main" id="{5638CF80-11B5-0FD0-E17D-304DAA9FCA6A}"/>
                </a:ext>
              </a:extLst>
            </p:cNvPr>
            <p:cNvPicPr>
              <a:picLocks noChangeAspect="1"/>
            </p:cNvPicPr>
            <p:nvPr/>
          </p:nvPicPr>
          <p:blipFill>
            <a:blip r:embed="rId3"/>
            <a:stretch>
              <a:fillRect/>
            </a:stretch>
          </p:blipFill>
          <p:spPr>
            <a:xfrm>
              <a:off x="9276346" y="1380605"/>
              <a:ext cx="1038225" cy="1038225"/>
            </a:xfrm>
            <a:prstGeom prst="rect">
              <a:avLst/>
            </a:prstGeom>
          </p:spPr>
        </p:pic>
        <p:pic>
          <p:nvPicPr>
            <p:cNvPr id="7" name="Picture 6" descr="A cartoon character with a mustache and blue overalls&#10;&#10;Description automatically generated">
              <a:extLst>
                <a:ext uri="{FF2B5EF4-FFF2-40B4-BE49-F238E27FC236}">
                  <a16:creationId xmlns:a16="http://schemas.microsoft.com/office/drawing/2014/main" id="{FAFC77EF-531F-2916-0CB8-9255DFFB0887}"/>
                </a:ext>
              </a:extLst>
            </p:cNvPr>
            <p:cNvPicPr>
              <a:picLocks noChangeAspect="1"/>
            </p:cNvPicPr>
            <p:nvPr/>
          </p:nvPicPr>
          <p:blipFill>
            <a:blip r:embed="rId4"/>
            <a:stretch>
              <a:fillRect/>
            </a:stretch>
          </p:blipFill>
          <p:spPr>
            <a:xfrm>
              <a:off x="9089605" y="3207383"/>
              <a:ext cx="1411705" cy="3148967"/>
            </a:xfrm>
            <a:prstGeom prst="rect">
              <a:avLst/>
            </a:prstGeom>
          </p:spPr>
        </p:pic>
        <p:cxnSp>
          <p:nvCxnSpPr>
            <p:cNvPr id="9" name="Straight Arrow Connector 8">
              <a:extLst>
                <a:ext uri="{FF2B5EF4-FFF2-40B4-BE49-F238E27FC236}">
                  <a16:creationId xmlns:a16="http://schemas.microsoft.com/office/drawing/2014/main" id="{45C64ED2-B598-F547-6C1E-9F2C371D00C2}"/>
                </a:ext>
              </a:extLst>
            </p:cNvPr>
            <p:cNvCxnSpPr>
              <a:cxnSpLocks/>
              <a:endCxn id="7" idx="0"/>
            </p:cNvCxnSpPr>
            <p:nvPr/>
          </p:nvCxnSpPr>
          <p:spPr>
            <a:xfrm>
              <a:off x="9795458" y="2531165"/>
              <a:ext cx="0" cy="6762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0831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D960A-A061-8783-3643-E9BB78C6A4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D8B321-107A-FE38-3190-095E1E060EDF}"/>
              </a:ext>
            </a:extLst>
          </p:cNvPr>
          <p:cNvSpPr>
            <a:spLocks noGrp="1"/>
          </p:cNvSpPr>
          <p:nvPr>
            <p:ph type="title"/>
          </p:nvPr>
        </p:nvSpPr>
        <p:spPr>
          <a:xfrm>
            <a:off x="838200" y="365126"/>
            <a:ext cx="10515600" cy="616181"/>
          </a:xfrm>
        </p:spPr>
        <p:txBody>
          <a:bodyPr/>
          <a:lstStyle/>
          <a:p>
            <a:r>
              <a:rPr lang="en-US" dirty="0"/>
              <a:t>A Whole New World</a:t>
            </a:r>
          </a:p>
        </p:txBody>
      </p:sp>
      <p:graphicFrame>
        <p:nvGraphicFramePr>
          <p:cNvPr id="4" name="Table 4">
            <a:extLst>
              <a:ext uri="{FF2B5EF4-FFF2-40B4-BE49-F238E27FC236}">
                <a16:creationId xmlns:a16="http://schemas.microsoft.com/office/drawing/2014/main" id="{E0323DD8-CAFB-282B-4632-7C23763805E4}"/>
              </a:ext>
            </a:extLst>
          </p:cNvPr>
          <p:cNvGraphicFramePr>
            <a:graphicFrameLocks noGrp="1"/>
          </p:cNvGraphicFramePr>
          <p:nvPr>
            <p:ph type="tbl" sz="quarter" idx="14"/>
            <p:extLst>
              <p:ext uri="{D42A27DB-BD31-4B8C-83A1-F6EECF244321}">
                <p14:modId xmlns:p14="http://schemas.microsoft.com/office/powerpoint/2010/main" val="1463415927"/>
              </p:ext>
            </p:extLst>
          </p:nvPr>
        </p:nvGraphicFramePr>
        <p:xfrm>
          <a:off x="838200" y="1160486"/>
          <a:ext cx="10515600" cy="5011713"/>
        </p:xfrm>
        <a:graphic>
          <a:graphicData uri="http://schemas.openxmlformats.org/drawingml/2006/table">
            <a:tbl>
              <a:tblPr firstRow="1" bandRow="1">
                <a:tableStyleId>{7E9639D4-E3E2-4D34-9284-5A2195B3D0D7}</a:tableStyleId>
              </a:tblPr>
              <a:tblGrid>
                <a:gridCol w="3505200">
                  <a:extLst>
                    <a:ext uri="{9D8B030D-6E8A-4147-A177-3AD203B41FA5}">
                      <a16:colId xmlns:a16="http://schemas.microsoft.com/office/drawing/2014/main" val="3261104555"/>
                    </a:ext>
                  </a:extLst>
                </a:gridCol>
                <a:gridCol w="3272589">
                  <a:extLst>
                    <a:ext uri="{9D8B030D-6E8A-4147-A177-3AD203B41FA5}">
                      <a16:colId xmlns:a16="http://schemas.microsoft.com/office/drawing/2014/main" val="2547279344"/>
                    </a:ext>
                  </a:extLst>
                </a:gridCol>
                <a:gridCol w="3737811">
                  <a:extLst>
                    <a:ext uri="{9D8B030D-6E8A-4147-A177-3AD203B41FA5}">
                      <a16:colId xmlns:a16="http://schemas.microsoft.com/office/drawing/2014/main" val="2366228292"/>
                    </a:ext>
                  </a:extLst>
                </a:gridCol>
              </a:tblGrid>
              <a:tr h="1670571">
                <a:tc>
                  <a:txBody>
                    <a:bodyPr/>
                    <a:lstStyle/>
                    <a:p>
                      <a:pPr algn="ctr" rtl="0" fontAlgn="auto"/>
                      <a:r>
                        <a:rPr lang="en-US" sz="2400" b="1" i="0" dirty="0">
                          <a:solidFill>
                            <a:srgbClr val="FFFFFF"/>
                          </a:solidFill>
                          <a:effectLst/>
                          <a:latin typeface="+mn-lt"/>
                        </a:rPr>
                        <a:t>​</a:t>
                      </a:r>
                    </a:p>
                  </a:txBody>
                  <a:tcPr anchor="ctr"/>
                </a:tc>
                <a:tc>
                  <a:txBody>
                    <a:bodyPr/>
                    <a:lstStyle/>
                    <a:p>
                      <a:pPr algn="ctr" rtl="0" fontAlgn="base"/>
                      <a:r>
                        <a:rPr lang="en-US" sz="2400" b="0" i="0" dirty="0">
                          <a:solidFill>
                            <a:schemeClr val="accent1"/>
                          </a:solidFill>
                          <a:effectLst/>
                          <a:latin typeface="+mn-lt"/>
                        </a:rPr>
                        <a:t>First-Order Logic</a:t>
                      </a:r>
                    </a:p>
                  </a:txBody>
                  <a:tcPr anchor="ctr"/>
                </a:tc>
                <a:tc>
                  <a:txBody>
                    <a:bodyPr/>
                    <a:lstStyle/>
                    <a:p>
                      <a:pPr algn="ctr" rtl="0" fontAlgn="base"/>
                      <a:r>
                        <a:rPr lang="en-US" sz="2400" b="0" i="0" dirty="0">
                          <a:solidFill>
                            <a:schemeClr val="accent1"/>
                          </a:solidFill>
                          <a:effectLst/>
                          <a:latin typeface="+mn-lt"/>
                        </a:rPr>
                        <a:t>Propositional Logic</a:t>
                      </a:r>
                    </a:p>
                  </a:txBody>
                  <a:tcPr anchor="ctr"/>
                </a:tc>
                <a:extLst>
                  <a:ext uri="{0D108BD9-81ED-4DB2-BD59-A6C34878D82A}">
                    <a16:rowId xmlns:a16="http://schemas.microsoft.com/office/drawing/2014/main" val="3441328149"/>
                  </a:ext>
                </a:extLst>
              </a:tr>
              <a:tr h="1670571">
                <a:tc>
                  <a:txBody>
                    <a:bodyPr/>
                    <a:lstStyle/>
                    <a:p>
                      <a:pPr algn="ctr" rtl="0" fontAlgn="base"/>
                      <a:r>
                        <a:rPr lang="en-US" sz="2000" b="0" i="0" dirty="0">
                          <a:solidFill>
                            <a:schemeClr val="tx1"/>
                          </a:solidFill>
                          <a:effectLst/>
                          <a:latin typeface="+mn-lt"/>
                        </a:rPr>
                        <a:t>Objects</a:t>
                      </a:r>
                    </a:p>
                  </a:txBody>
                  <a:tcPr anchor="ctr">
                    <a:lnL w="12700" cap="flat" cmpd="sng" algn="ctr">
                      <a:noFill/>
                      <a:prstDash val="solid"/>
                      <a:round/>
                      <a:headEnd type="none" w="med" len="med"/>
                      <a:tailEnd type="none" w="med" len="med"/>
                    </a:lnL>
                  </a:tcPr>
                </a:tc>
                <a:tc>
                  <a:txBody>
                    <a:bodyPr/>
                    <a:lstStyle/>
                    <a:p>
                      <a:pPr algn="ctr" rtl="0" fontAlgn="base"/>
                      <a:r>
                        <a:rPr lang="en-US" sz="2000" b="0" i="0" dirty="0">
                          <a:solidFill>
                            <a:schemeClr val="tx1"/>
                          </a:solidFill>
                          <a:effectLst/>
                          <a:latin typeface="+mn-lt"/>
                        </a:rPr>
                        <a:t>People, houses, numbers, theories, etc.</a:t>
                      </a:r>
                    </a:p>
                  </a:txBody>
                  <a:tcPr anchor="ctr"/>
                </a:tc>
                <a:tc>
                  <a:txBody>
                    <a:bodyPr/>
                    <a:lstStyle/>
                    <a:p>
                      <a:pPr algn="ctr" rtl="0" fontAlgn="base"/>
                      <a:r>
                        <a:rPr lang="en-US" sz="2000" b="0" i="0" dirty="0">
                          <a:solidFill>
                            <a:schemeClr val="tx1"/>
                          </a:solidFill>
                          <a:effectLst/>
                          <a:latin typeface="+mn-lt"/>
                        </a:rPr>
                        <a:t>Propositional symbols (true/false values)</a:t>
                      </a:r>
                    </a:p>
                  </a:txBody>
                  <a:tcPr anchor="ctr"/>
                </a:tc>
                <a:extLst>
                  <a:ext uri="{0D108BD9-81ED-4DB2-BD59-A6C34878D82A}">
                    <a16:rowId xmlns:a16="http://schemas.microsoft.com/office/drawing/2014/main" val="3134841754"/>
                  </a:ext>
                </a:extLst>
              </a:tr>
              <a:tr h="1670571">
                <a:tc>
                  <a:txBody>
                    <a:bodyPr/>
                    <a:lstStyle/>
                    <a:p>
                      <a:pPr algn="ctr" rtl="0" fontAlgn="base"/>
                      <a:r>
                        <a:rPr lang="en-US" sz="2000" b="0" i="0" dirty="0">
                          <a:solidFill>
                            <a:schemeClr val="tx1"/>
                          </a:solidFill>
                          <a:effectLst/>
                          <a:latin typeface="+mn-lt"/>
                        </a:rPr>
                        <a:t>Relations / Functions</a:t>
                      </a:r>
                    </a:p>
                  </a:txBody>
                  <a:tcPr anchor="ctr">
                    <a:lnL w="12700" cap="flat" cmpd="sng" algn="ctr">
                      <a:noFill/>
                      <a:prstDash val="solid"/>
                      <a:round/>
                      <a:headEnd type="none" w="med" len="med"/>
                      <a:tailEnd type="none" w="med" len="med"/>
                    </a:lnL>
                  </a:tcPr>
                </a:tc>
                <a:tc>
                  <a:txBody>
                    <a:bodyPr/>
                    <a:lstStyle/>
                    <a:p>
                      <a:pPr algn="ctr" rtl="0" fontAlgn="base"/>
                      <a:r>
                        <a:rPr lang="en-US" sz="2000" b="0" i="0" dirty="0">
                          <a:solidFill>
                            <a:schemeClr val="tx1"/>
                          </a:solidFill>
                          <a:effectLst/>
                          <a:latin typeface="+mn-lt"/>
                        </a:rPr>
                        <a:t>Red, round, brother of, owns, father of, logical connectives, etc.</a:t>
                      </a:r>
                    </a:p>
                  </a:txBody>
                  <a:tcPr anchor="ctr"/>
                </a:tc>
                <a:tc>
                  <a:txBody>
                    <a:bodyPr/>
                    <a:lstStyle/>
                    <a:p>
                      <a:pPr algn="ctr" rtl="0" fontAlgn="base"/>
                      <a:r>
                        <a:rPr lang="en-US" sz="2000" b="0" i="0" dirty="0">
                          <a:solidFill>
                            <a:schemeClr val="tx1"/>
                          </a:solidFill>
                          <a:effectLst/>
                          <a:latin typeface="+mn-lt"/>
                        </a:rPr>
                        <a:t>Logical connectives</a:t>
                      </a:r>
                    </a:p>
                  </a:txBody>
                  <a:tcPr anchor="ctr"/>
                </a:tc>
                <a:extLst>
                  <a:ext uri="{0D108BD9-81ED-4DB2-BD59-A6C34878D82A}">
                    <a16:rowId xmlns:a16="http://schemas.microsoft.com/office/drawing/2014/main" val="4129140390"/>
                  </a:ext>
                </a:extLst>
              </a:tr>
            </a:tbl>
          </a:graphicData>
        </a:graphic>
      </p:graphicFrame>
      <p:sp>
        <p:nvSpPr>
          <p:cNvPr id="8" name="Footer Placeholder 7">
            <a:extLst>
              <a:ext uri="{FF2B5EF4-FFF2-40B4-BE49-F238E27FC236}">
                <a16:creationId xmlns:a16="http://schemas.microsoft.com/office/drawing/2014/main" id="{88740AFF-55B2-9CC9-EE32-EBF8C76F714E}"/>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9" name="Slide Number Placeholder 8">
            <a:extLst>
              <a:ext uri="{FF2B5EF4-FFF2-40B4-BE49-F238E27FC236}">
                <a16:creationId xmlns:a16="http://schemas.microsoft.com/office/drawing/2014/main" id="{FC1D21A2-5929-C5F2-CD5C-0BA8C17B8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759356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8D20A-3C2C-0837-F36B-0248DA3956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48F747-0980-CF1D-328B-6DBE91090BE1}"/>
              </a:ext>
            </a:extLst>
          </p:cNvPr>
          <p:cNvSpPr>
            <a:spLocks noGrp="1"/>
          </p:cNvSpPr>
          <p:nvPr>
            <p:ph type="title"/>
          </p:nvPr>
        </p:nvSpPr>
        <p:spPr>
          <a:xfrm>
            <a:off x="838200" y="260467"/>
            <a:ext cx="10515600" cy="939568"/>
          </a:xfrm>
        </p:spPr>
        <p:txBody>
          <a:bodyPr/>
          <a:lstStyle/>
          <a:p>
            <a:r>
              <a:rPr lang="en-US" dirty="0"/>
              <a:t>This Bad Boy Can Fit SO Many Propositions In It</a:t>
            </a:r>
          </a:p>
        </p:txBody>
      </p:sp>
      <p:sp>
        <p:nvSpPr>
          <p:cNvPr id="7" name="Footer Placeholder 6">
            <a:extLst>
              <a:ext uri="{FF2B5EF4-FFF2-40B4-BE49-F238E27FC236}">
                <a16:creationId xmlns:a16="http://schemas.microsoft.com/office/drawing/2014/main" id="{73EFF7E9-028A-8435-2324-E6E7D528DC4A}"/>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8" name="Slide Number Placeholder 7">
            <a:extLst>
              <a:ext uri="{FF2B5EF4-FFF2-40B4-BE49-F238E27FC236}">
                <a16:creationId xmlns:a16="http://schemas.microsoft.com/office/drawing/2014/main" id="{62E420FF-8E3D-5729-8260-162D6EC4BED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grpSp>
        <p:nvGrpSpPr>
          <p:cNvPr id="13" name="Group 12">
            <a:extLst>
              <a:ext uri="{FF2B5EF4-FFF2-40B4-BE49-F238E27FC236}">
                <a16:creationId xmlns:a16="http://schemas.microsoft.com/office/drawing/2014/main" id="{BC59CF49-DF18-CF06-C145-F24C2AE7340E}"/>
              </a:ext>
            </a:extLst>
          </p:cNvPr>
          <p:cNvGrpSpPr/>
          <p:nvPr/>
        </p:nvGrpSpPr>
        <p:grpSpPr>
          <a:xfrm>
            <a:off x="6006265" y="2556421"/>
            <a:ext cx="5172575" cy="1745157"/>
            <a:chOff x="6006264" y="2621229"/>
            <a:chExt cx="5172575" cy="1745157"/>
          </a:xfrm>
        </p:grpSpPr>
        <p:sp>
          <p:nvSpPr>
            <p:cNvPr id="2" name="TextBox 1">
              <a:extLst>
                <a:ext uri="{FF2B5EF4-FFF2-40B4-BE49-F238E27FC236}">
                  <a16:creationId xmlns:a16="http://schemas.microsoft.com/office/drawing/2014/main" id="{5AEAB45E-0B51-225C-EC82-6DF52F8D0373}"/>
                </a:ext>
              </a:extLst>
            </p:cNvPr>
            <p:cNvSpPr txBox="1"/>
            <p:nvPr/>
          </p:nvSpPr>
          <p:spPr>
            <a:xfrm>
              <a:off x="6006264" y="2621229"/>
              <a:ext cx="5172575" cy="646331"/>
            </a:xfrm>
            <a:prstGeom prst="rect">
              <a:avLst/>
            </a:prstGeom>
            <a:noFill/>
          </p:spPr>
          <p:txBody>
            <a:bodyPr wrap="square" rtlCol="0">
              <a:spAutoFit/>
            </a:bodyPr>
            <a:lstStyle/>
            <a:p>
              <a:pPr algn="ctr"/>
              <a:r>
                <a:rPr lang="en-US" sz="3600" b="1" dirty="0"/>
                <a:t>First-Order Logic</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013A209-6521-90BA-622D-03737CFFDC01}"/>
                    </a:ext>
                  </a:extLst>
                </p:cNvPr>
                <p:cNvSpPr txBox="1"/>
                <p:nvPr/>
              </p:nvSpPr>
              <p:spPr>
                <a:xfrm>
                  <a:off x="6006264" y="3289168"/>
                  <a:ext cx="5172575" cy="10772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𝑦</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𝐵𝑟𝑒𝑒𝑧𝑦</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𝑦</m:t>
                            </m:r>
                          </m:e>
                        </m:d>
                        <m:r>
                          <a:rPr lang="en-US" sz="3200" i="1">
                            <a:latin typeface="Cambria Math" panose="02040503050406030204" pitchFamily="18" charset="0"/>
                            <a:ea typeface="Cambria Math" panose="02040503050406030204" pitchFamily="18" charset="0"/>
                          </a:rPr>
                          <m:t>⇒</m:t>
                        </m:r>
                      </m:oMath>
                    </m:oMathPara>
                  </a14:m>
                  <a:endParaRPr lang="en-US" sz="32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𝑃𝑖𝑡</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𝑥</m:t>
                            </m:r>
                          </m:e>
                        </m:d>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𝐴𝑑𝑗𝑎𝑐𝑒𝑛𝑡</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𝑦</m:t>
                        </m:r>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0" name="TextBox 9">
                  <a:extLst>
                    <a:ext uri="{FF2B5EF4-FFF2-40B4-BE49-F238E27FC236}">
                      <a16:creationId xmlns:a16="http://schemas.microsoft.com/office/drawing/2014/main" id="{4013A209-6521-90BA-622D-03737CFFDC01}"/>
                    </a:ext>
                  </a:extLst>
                </p:cNvPr>
                <p:cNvSpPr txBox="1">
                  <a:spLocks noRot="1" noChangeAspect="1" noMove="1" noResize="1" noEditPoints="1" noAdjustHandles="1" noChangeArrowheads="1" noChangeShapeType="1" noTextEdit="1"/>
                </p:cNvSpPr>
                <p:nvPr/>
              </p:nvSpPr>
              <p:spPr>
                <a:xfrm>
                  <a:off x="6006264" y="3289168"/>
                  <a:ext cx="5172575" cy="1077218"/>
                </a:xfrm>
                <a:prstGeom prst="rect">
                  <a:avLst/>
                </a:prstGeom>
                <a:blipFill>
                  <a:blip r:embed="rId3"/>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0EF51979-3F1D-DBD1-0CEA-345E38B347C4}"/>
              </a:ext>
            </a:extLst>
          </p:cNvPr>
          <p:cNvGrpSpPr/>
          <p:nvPr/>
        </p:nvGrpSpPr>
        <p:grpSpPr>
          <a:xfrm>
            <a:off x="1013160" y="1156037"/>
            <a:ext cx="4682290" cy="5213864"/>
            <a:chOff x="1013159" y="2621228"/>
            <a:chExt cx="4682290" cy="5213864"/>
          </a:xfrm>
        </p:grpSpPr>
        <p:sp>
          <p:nvSpPr>
            <p:cNvPr id="4" name="TextBox 3">
              <a:extLst>
                <a:ext uri="{FF2B5EF4-FFF2-40B4-BE49-F238E27FC236}">
                  <a16:creationId xmlns:a16="http://schemas.microsoft.com/office/drawing/2014/main" id="{B2CEAB0C-25AE-C57B-17C5-AEE66C718CC0}"/>
                </a:ext>
              </a:extLst>
            </p:cNvPr>
            <p:cNvSpPr txBox="1"/>
            <p:nvPr/>
          </p:nvSpPr>
          <p:spPr>
            <a:xfrm>
              <a:off x="1013159" y="2621228"/>
              <a:ext cx="4682289" cy="646331"/>
            </a:xfrm>
            <a:prstGeom prst="rect">
              <a:avLst/>
            </a:prstGeom>
            <a:noFill/>
          </p:spPr>
          <p:txBody>
            <a:bodyPr wrap="square" rtlCol="0">
              <a:spAutoFit/>
            </a:bodyPr>
            <a:lstStyle/>
            <a:p>
              <a:pPr algn="ctr"/>
              <a:r>
                <a:rPr lang="en-US" sz="3600" b="1" dirty="0"/>
                <a:t>Propositional Logic</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3D17241-5BFB-942C-BCFB-EF1A662812C7}"/>
                    </a:ext>
                  </a:extLst>
                </p:cNvPr>
                <p:cNvSpPr txBox="1"/>
                <p:nvPr/>
              </p:nvSpPr>
              <p:spPr>
                <a:xfrm>
                  <a:off x="1013160" y="3267560"/>
                  <a:ext cx="4682289" cy="4567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1,1</m:t>
                            </m:r>
                          </m:sub>
                        </m:sSub>
                        <m:r>
                          <a:rPr lang="en-US" sz="3200" i="1">
                            <a:latin typeface="Cambria Math" panose="02040503050406030204" pitchFamily="18" charset="0"/>
                          </a:rPr>
                          <m:t>⇔</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1,2</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2,1</m:t>
                            </m:r>
                          </m:sub>
                        </m:sSub>
                        <m:r>
                          <a:rPr lang="en-US" sz="3200" b="0" i="1" smtClean="0">
                            <a:latin typeface="Cambria Math" panose="02040503050406030204" pitchFamily="18" charset="0"/>
                          </a:rPr>
                          <m:t>)</m:t>
                        </m:r>
                      </m:oMath>
                    </m:oMathPara>
                  </a14:m>
                  <a:endParaRPr lang="en-US" sz="3200" dirty="0"/>
                </a:p>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2,1</m:t>
                            </m:r>
                          </m:sub>
                        </m:sSub>
                        <m:r>
                          <a:rPr lang="en-US" sz="3200" i="1">
                            <a:latin typeface="Cambria Math" panose="02040503050406030204" pitchFamily="18" charset="0"/>
                          </a:rPr>
                          <m:t>⇔</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1,1</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2,2</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3,1</m:t>
                            </m:r>
                          </m:sub>
                        </m:sSub>
                        <m:r>
                          <a:rPr lang="en-US" sz="3200" b="0" i="1" smtClean="0">
                            <a:latin typeface="Cambria Math" panose="02040503050406030204" pitchFamily="18" charset="0"/>
                          </a:rPr>
                          <m:t>)</m:t>
                        </m:r>
                      </m:oMath>
                    </m:oMathPara>
                  </a14:m>
                  <a:endParaRPr lang="en-US" sz="3200" dirty="0"/>
                </a:p>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m:t>
                            </m:r>
                          </m:sub>
                        </m:sSub>
                        <m:r>
                          <a:rPr lang="en-US" sz="3200" i="1">
                            <a:latin typeface="Cambria Math" panose="02040503050406030204" pitchFamily="18" charset="0"/>
                          </a:rPr>
                          <m:t>⇔</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oMath>
                    </m:oMathPara>
                  </a14:m>
                  <a:endParaRPr lang="en-US" sz="3200" dirty="0"/>
                </a:p>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m:t>
                            </m:r>
                          </m:sub>
                        </m:sSub>
                        <m:r>
                          <a:rPr lang="en-US" sz="3200" i="1">
                            <a:latin typeface="Cambria Math" panose="02040503050406030204" pitchFamily="18" charset="0"/>
                          </a:rPr>
                          <m:t>⇔</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oMath>
                    </m:oMathPara>
                  </a14:m>
                  <a:endParaRPr lang="en-US" sz="3200" dirty="0"/>
                </a:p>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m:t>
                            </m:r>
                          </m:sub>
                        </m:sSub>
                        <m:r>
                          <a:rPr lang="en-US" sz="3200" i="1">
                            <a:latin typeface="Cambria Math" panose="02040503050406030204" pitchFamily="18" charset="0"/>
                          </a:rPr>
                          <m:t>⇔</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oMath>
                    </m:oMathPara>
                  </a14:m>
                  <a:endParaRPr lang="en-US" sz="3200" dirty="0"/>
                </a:p>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m:t>
                            </m:r>
                          </m:sub>
                        </m:sSub>
                        <m:r>
                          <a:rPr lang="en-US" sz="3200" i="1">
                            <a:latin typeface="Cambria Math" panose="02040503050406030204" pitchFamily="18" charset="0"/>
                          </a:rPr>
                          <m:t>⇔</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oMath>
                    </m:oMathPara>
                  </a14:m>
                  <a:endParaRPr lang="en-US" sz="3200" dirty="0"/>
                </a:p>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m:t>
                            </m:r>
                          </m:sub>
                        </m:sSub>
                        <m:r>
                          <a:rPr lang="en-US" sz="3200" i="1">
                            <a:latin typeface="Cambria Math" panose="02040503050406030204" pitchFamily="18" charset="0"/>
                          </a:rPr>
                          <m:t>⇔</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e>
                        </m:d>
                      </m:oMath>
                    </m:oMathPara>
                  </a14:m>
                  <a:endParaRPr lang="en-US" sz="3200" b="0" dirty="0"/>
                </a:p>
                <a:p>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m:t>
                            </m:r>
                          </m:sub>
                        </m:sSub>
                        <m:r>
                          <a:rPr lang="en-US" sz="3200" i="1">
                            <a:latin typeface="Cambria Math" panose="02040503050406030204" pitchFamily="18" charset="0"/>
                          </a:rPr>
                          <m:t>⇔</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m:t>
                            </m:r>
                          </m:sub>
                        </m:sSub>
                        <m:r>
                          <a:rPr lang="en-US" sz="3200" b="0" i="1" smtClean="0">
                            <a:latin typeface="Cambria Math" panose="02040503050406030204" pitchFamily="18" charset="0"/>
                          </a:rPr>
                          <m:t>)</m:t>
                        </m:r>
                      </m:oMath>
                    </m:oMathPara>
                  </a14:m>
                  <a:endParaRPr lang="en-US" sz="3200" dirty="0"/>
                </a:p>
                <a:p>
                  <a:pPr algn="ctr"/>
                  <a:r>
                    <a:rPr lang="en-US" sz="3200" dirty="0"/>
                    <a:t>…</a:t>
                  </a:r>
                </a:p>
              </p:txBody>
            </p:sp>
          </mc:Choice>
          <mc:Fallback>
            <p:sp>
              <p:nvSpPr>
                <p:cNvPr id="11" name="TextBox 10">
                  <a:extLst>
                    <a:ext uri="{FF2B5EF4-FFF2-40B4-BE49-F238E27FC236}">
                      <a16:creationId xmlns:a16="http://schemas.microsoft.com/office/drawing/2014/main" id="{03D17241-5BFB-942C-BCFB-EF1A662812C7}"/>
                    </a:ext>
                  </a:extLst>
                </p:cNvPr>
                <p:cNvSpPr txBox="1">
                  <a:spLocks noRot="1" noChangeAspect="1" noMove="1" noResize="1" noEditPoints="1" noAdjustHandles="1" noChangeArrowheads="1" noChangeShapeType="1" noTextEdit="1"/>
                </p:cNvSpPr>
                <p:nvPr/>
              </p:nvSpPr>
              <p:spPr>
                <a:xfrm>
                  <a:off x="1013160" y="3267560"/>
                  <a:ext cx="4682289" cy="4567532"/>
                </a:xfrm>
                <a:prstGeom prst="rect">
                  <a:avLst/>
                </a:prstGeom>
                <a:blipFill>
                  <a:blip r:embed="rId4"/>
                  <a:stretch>
                    <a:fillRect b="-3605"/>
                  </a:stretch>
                </a:blipFill>
              </p:spPr>
              <p:txBody>
                <a:bodyPr/>
                <a:lstStyle/>
                <a:p>
                  <a:r>
                    <a:rPr lang="en-US">
                      <a:noFill/>
                    </a:rPr>
                    <a:t> </a:t>
                  </a:r>
                </a:p>
              </p:txBody>
            </p:sp>
          </mc:Fallback>
        </mc:AlternateContent>
      </p:grpSp>
    </p:spTree>
    <p:extLst>
      <p:ext uri="{BB962C8B-B14F-4D97-AF65-F5344CB8AC3E}">
        <p14:creationId xmlns:p14="http://schemas.microsoft.com/office/powerpoint/2010/main" val="2583764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6A153-22DC-C6A9-01F0-F8E1C54B37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69F4EB-6AB7-410A-283D-ABEDA452302F}"/>
              </a:ext>
            </a:extLst>
          </p:cNvPr>
          <p:cNvSpPr>
            <a:spLocks noGrp="1"/>
          </p:cNvSpPr>
          <p:nvPr>
            <p:ph type="title"/>
          </p:nvPr>
        </p:nvSpPr>
        <p:spPr>
          <a:xfrm>
            <a:off x="838200" y="365126"/>
            <a:ext cx="10515600" cy="616181"/>
          </a:xfrm>
        </p:spPr>
        <p:txBody>
          <a:bodyPr/>
          <a:lstStyle/>
          <a:p>
            <a:r>
              <a:rPr lang="en-US" dirty="0"/>
              <a:t>Modeling Reality: Table of Contents</a:t>
            </a:r>
          </a:p>
        </p:txBody>
      </p:sp>
      <p:graphicFrame>
        <p:nvGraphicFramePr>
          <p:cNvPr id="4" name="Table 4">
            <a:extLst>
              <a:ext uri="{FF2B5EF4-FFF2-40B4-BE49-F238E27FC236}">
                <a16:creationId xmlns:a16="http://schemas.microsoft.com/office/drawing/2014/main" id="{1805D1E5-ECF6-FC48-F81F-2A7F39575AA6}"/>
              </a:ext>
            </a:extLst>
          </p:cNvPr>
          <p:cNvGraphicFramePr>
            <a:graphicFrameLocks noGrp="1"/>
          </p:cNvGraphicFramePr>
          <p:nvPr>
            <p:ph type="tbl" sz="quarter" idx="14"/>
            <p:extLst>
              <p:ext uri="{D42A27DB-BD31-4B8C-83A1-F6EECF244321}">
                <p14:modId xmlns:p14="http://schemas.microsoft.com/office/powerpoint/2010/main" val="164090150"/>
              </p:ext>
            </p:extLst>
          </p:nvPr>
        </p:nvGraphicFramePr>
        <p:xfrm>
          <a:off x="838200" y="1160486"/>
          <a:ext cx="10515600" cy="5011716"/>
        </p:xfrm>
        <a:graphic>
          <a:graphicData uri="http://schemas.openxmlformats.org/drawingml/2006/table">
            <a:tbl>
              <a:tblPr firstRow="1" bandRow="1">
                <a:tableStyleId>{7E9639D4-E3E2-4D34-9284-5A2195B3D0D7}</a:tableStyleId>
              </a:tblPr>
              <a:tblGrid>
                <a:gridCol w="3505200">
                  <a:extLst>
                    <a:ext uri="{9D8B030D-6E8A-4147-A177-3AD203B41FA5}">
                      <a16:colId xmlns:a16="http://schemas.microsoft.com/office/drawing/2014/main" val="3261104555"/>
                    </a:ext>
                  </a:extLst>
                </a:gridCol>
                <a:gridCol w="3272589">
                  <a:extLst>
                    <a:ext uri="{9D8B030D-6E8A-4147-A177-3AD203B41FA5}">
                      <a16:colId xmlns:a16="http://schemas.microsoft.com/office/drawing/2014/main" val="2547279344"/>
                    </a:ext>
                  </a:extLst>
                </a:gridCol>
                <a:gridCol w="3737811">
                  <a:extLst>
                    <a:ext uri="{9D8B030D-6E8A-4147-A177-3AD203B41FA5}">
                      <a16:colId xmlns:a16="http://schemas.microsoft.com/office/drawing/2014/main" val="2366228292"/>
                    </a:ext>
                  </a:extLst>
                </a:gridCol>
              </a:tblGrid>
              <a:tr h="835286">
                <a:tc>
                  <a:txBody>
                    <a:bodyPr/>
                    <a:lstStyle/>
                    <a:p>
                      <a:pPr algn="ctr" rtl="0" fontAlgn="auto"/>
                      <a:r>
                        <a:rPr lang="en-US" sz="2000" b="0" i="0" dirty="0">
                          <a:solidFill>
                            <a:srgbClr val="FFFFFF"/>
                          </a:solidFill>
                          <a:effectLst/>
                          <a:latin typeface="+mn-lt"/>
                        </a:rPr>
                        <a:t>Language</a:t>
                      </a:r>
                      <a:r>
                        <a:rPr lang="en-US" sz="2000" b="1" i="0" dirty="0">
                          <a:solidFill>
                            <a:srgbClr val="FFFFFF"/>
                          </a:solidFill>
                          <a:effectLst/>
                          <a:latin typeface="+mn-lt"/>
                        </a:rPr>
                        <a:t>​</a:t>
                      </a:r>
                    </a:p>
                  </a:txBody>
                  <a:tcPr anchor="ctr"/>
                </a:tc>
                <a:tc>
                  <a:txBody>
                    <a:bodyPr/>
                    <a:lstStyle/>
                    <a:p>
                      <a:pPr algn="ctr" rtl="0" fontAlgn="base"/>
                      <a:r>
                        <a:rPr lang="en-US" sz="2000" b="0" i="0" dirty="0">
                          <a:solidFill>
                            <a:schemeClr val="accent1"/>
                          </a:solidFill>
                          <a:effectLst/>
                          <a:latin typeface="+mn-lt"/>
                        </a:rPr>
                        <a:t>Ontological Commitment</a:t>
                      </a:r>
                    </a:p>
                  </a:txBody>
                  <a:tcPr anchor="ctr"/>
                </a:tc>
                <a:tc>
                  <a:txBody>
                    <a:bodyPr/>
                    <a:lstStyle/>
                    <a:p>
                      <a:pPr algn="ctr" rtl="0" fontAlgn="base"/>
                      <a:r>
                        <a:rPr lang="en-US" sz="2000" b="0" i="0" dirty="0">
                          <a:solidFill>
                            <a:schemeClr val="accent1"/>
                          </a:solidFill>
                          <a:effectLst/>
                          <a:latin typeface="+mn-lt"/>
                        </a:rPr>
                        <a:t>Epistemological Commitment</a:t>
                      </a:r>
                    </a:p>
                  </a:txBody>
                  <a:tcPr anchor="ctr"/>
                </a:tc>
                <a:extLst>
                  <a:ext uri="{0D108BD9-81ED-4DB2-BD59-A6C34878D82A}">
                    <a16:rowId xmlns:a16="http://schemas.microsoft.com/office/drawing/2014/main" val="3441328149"/>
                  </a:ext>
                </a:extLst>
              </a:tr>
              <a:tr h="835286">
                <a:tc>
                  <a:txBody>
                    <a:bodyPr/>
                    <a:lstStyle/>
                    <a:p>
                      <a:pPr algn="l" rtl="0" fontAlgn="base"/>
                      <a:r>
                        <a:rPr lang="en-US" sz="1800" b="0" i="0" dirty="0">
                          <a:solidFill>
                            <a:schemeClr val="tx1"/>
                          </a:solidFill>
                          <a:effectLst/>
                          <a:latin typeface="+mn-lt"/>
                        </a:rPr>
                        <a:t>Propositional logic</a:t>
                      </a:r>
                    </a:p>
                  </a:txBody>
                  <a:tcPr anchor="ctr">
                    <a:lnL w="12700" cap="flat" cmpd="sng" algn="ctr">
                      <a:noFill/>
                      <a:prstDash val="solid"/>
                      <a:round/>
                      <a:headEnd type="none" w="med" len="med"/>
                      <a:tailEnd type="none" w="med" len="med"/>
                    </a:lnL>
                  </a:tcPr>
                </a:tc>
                <a:tc>
                  <a:txBody>
                    <a:bodyPr/>
                    <a:lstStyle/>
                    <a:p>
                      <a:pPr algn="l" rtl="0" fontAlgn="base"/>
                      <a:r>
                        <a:rPr lang="en-US" sz="1800" b="0" i="0" dirty="0">
                          <a:solidFill>
                            <a:schemeClr val="tx1"/>
                          </a:solidFill>
                          <a:effectLst/>
                          <a:latin typeface="+mn-lt"/>
                        </a:rPr>
                        <a:t>Facts</a:t>
                      </a:r>
                    </a:p>
                  </a:txBody>
                  <a:tcPr anchor="ctr"/>
                </a:tc>
                <a:tc>
                  <a:txBody>
                    <a:bodyPr/>
                    <a:lstStyle/>
                    <a:p>
                      <a:pPr algn="l" rtl="0" fontAlgn="base"/>
                      <a:r>
                        <a:rPr lang="en-US" sz="1800" b="0" i="0" dirty="0">
                          <a:solidFill>
                            <a:schemeClr val="tx1"/>
                          </a:solidFill>
                          <a:effectLst/>
                          <a:latin typeface="+mn-lt"/>
                        </a:rPr>
                        <a:t>True/false/unknown</a:t>
                      </a:r>
                    </a:p>
                  </a:txBody>
                  <a:tcPr anchor="ctr"/>
                </a:tc>
                <a:extLst>
                  <a:ext uri="{0D108BD9-81ED-4DB2-BD59-A6C34878D82A}">
                    <a16:rowId xmlns:a16="http://schemas.microsoft.com/office/drawing/2014/main" val="3134841754"/>
                  </a:ext>
                </a:extLst>
              </a:tr>
              <a:tr h="835286">
                <a:tc>
                  <a:txBody>
                    <a:bodyPr/>
                    <a:lstStyle/>
                    <a:p>
                      <a:pPr algn="l" rtl="0" fontAlgn="base"/>
                      <a:r>
                        <a:rPr lang="en-US" sz="1800" b="0" i="0" dirty="0">
                          <a:solidFill>
                            <a:schemeClr val="tx1"/>
                          </a:solidFill>
                          <a:effectLst/>
                          <a:latin typeface="+mn-lt"/>
                        </a:rPr>
                        <a:t>First-order logic</a:t>
                      </a:r>
                    </a:p>
                  </a:txBody>
                  <a:tcPr anchor="ctr">
                    <a:lnL w="12700" cap="flat" cmpd="sng" algn="ctr">
                      <a:noFill/>
                      <a:prstDash val="solid"/>
                      <a:round/>
                      <a:headEnd type="none" w="med" len="med"/>
                      <a:tailEnd type="none" w="med" len="med"/>
                    </a:lnL>
                  </a:tcPr>
                </a:tc>
                <a:tc>
                  <a:txBody>
                    <a:bodyPr/>
                    <a:lstStyle/>
                    <a:p>
                      <a:pPr algn="l" rtl="0" fontAlgn="base"/>
                      <a:r>
                        <a:rPr lang="en-US" sz="1800" b="0" i="0" dirty="0">
                          <a:solidFill>
                            <a:schemeClr val="tx1"/>
                          </a:solidFill>
                          <a:effectLst/>
                          <a:latin typeface="+mn-lt"/>
                        </a:rPr>
                        <a:t>Facts, objects, relations</a:t>
                      </a:r>
                    </a:p>
                  </a:txBody>
                  <a:tcPr anchor="ctr"/>
                </a:tc>
                <a:tc>
                  <a:txBody>
                    <a:bodyPr/>
                    <a:lstStyle/>
                    <a:p>
                      <a:pPr algn="l" rtl="0" fontAlgn="base"/>
                      <a:r>
                        <a:rPr lang="en-US" sz="1800" b="0" i="0" dirty="0">
                          <a:solidFill>
                            <a:schemeClr val="tx1"/>
                          </a:solidFill>
                          <a:effectLst/>
                          <a:latin typeface="+mn-lt"/>
                        </a:rPr>
                        <a:t>True/false/unknown</a:t>
                      </a:r>
                    </a:p>
                  </a:txBody>
                  <a:tcPr anchor="ctr"/>
                </a:tc>
                <a:extLst>
                  <a:ext uri="{0D108BD9-81ED-4DB2-BD59-A6C34878D82A}">
                    <a16:rowId xmlns:a16="http://schemas.microsoft.com/office/drawing/2014/main" val="4129140390"/>
                  </a:ext>
                </a:extLst>
              </a:tr>
              <a:tr h="835286">
                <a:tc>
                  <a:txBody>
                    <a:bodyPr/>
                    <a:lstStyle/>
                    <a:p>
                      <a:pPr algn="l" rtl="0" fontAlgn="base"/>
                      <a:r>
                        <a:rPr lang="en-US" sz="1800" b="0" i="0" dirty="0">
                          <a:solidFill>
                            <a:schemeClr val="tx1"/>
                          </a:solidFill>
                          <a:effectLst/>
                          <a:latin typeface="+mn-lt"/>
                        </a:rPr>
                        <a:t>Temporal logic</a:t>
                      </a:r>
                    </a:p>
                  </a:txBody>
                  <a:tcPr anchor="ctr">
                    <a:lnL w="12700" cap="flat" cmpd="sng" algn="ctr">
                      <a:noFill/>
                      <a:prstDash val="solid"/>
                      <a:round/>
                      <a:headEnd type="none" w="med" len="med"/>
                      <a:tailEnd type="none" w="med" len="med"/>
                    </a:lnL>
                  </a:tcPr>
                </a:tc>
                <a:tc>
                  <a:txBody>
                    <a:bodyPr/>
                    <a:lstStyle/>
                    <a:p>
                      <a:pPr algn="l" rtl="0" fontAlgn="base"/>
                      <a:r>
                        <a:rPr lang="en-US" sz="1800" b="0" i="0" dirty="0">
                          <a:solidFill>
                            <a:schemeClr val="tx1"/>
                          </a:solidFill>
                          <a:effectLst/>
                          <a:latin typeface="+mn-lt"/>
                        </a:rPr>
                        <a:t>Facts, objects, relations, times</a:t>
                      </a:r>
                    </a:p>
                  </a:txBody>
                  <a:tcPr anchor="ctr"/>
                </a:tc>
                <a:tc>
                  <a:txBody>
                    <a:bodyPr/>
                    <a:lstStyle/>
                    <a:p>
                      <a:pPr algn="l" rtl="0" fontAlgn="base"/>
                      <a:r>
                        <a:rPr lang="en-US" sz="1800" b="0" i="0" dirty="0">
                          <a:solidFill>
                            <a:schemeClr val="tx1"/>
                          </a:solidFill>
                          <a:effectLst/>
                          <a:latin typeface="+mn-lt"/>
                        </a:rPr>
                        <a:t>True/false/unknown</a:t>
                      </a:r>
                    </a:p>
                  </a:txBody>
                  <a:tcPr anchor="ctr"/>
                </a:tc>
                <a:extLst>
                  <a:ext uri="{0D108BD9-81ED-4DB2-BD59-A6C34878D82A}">
                    <a16:rowId xmlns:a16="http://schemas.microsoft.com/office/drawing/2014/main" val="1699990805"/>
                  </a:ext>
                </a:extLst>
              </a:tr>
              <a:tr h="835286">
                <a:tc>
                  <a:txBody>
                    <a:bodyPr/>
                    <a:lstStyle/>
                    <a:p>
                      <a:pPr algn="l" rtl="0" fontAlgn="base"/>
                      <a:r>
                        <a:rPr lang="en-US" sz="1800" b="0" i="0" dirty="0">
                          <a:solidFill>
                            <a:schemeClr val="tx1"/>
                          </a:solidFill>
                          <a:effectLst/>
                          <a:latin typeface="+mn-lt"/>
                        </a:rPr>
                        <a:t>Probability theory</a:t>
                      </a:r>
                    </a:p>
                  </a:txBody>
                  <a:tcPr anchor="ctr">
                    <a:lnL w="12700" cap="flat" cmpd="sng" algn="ctr">
                      <a:noFill/>
                      <a:prstDash val="solid"/>
                      <a:round/>
                      <a:headEnd type="none" w="med" len="med"/>
                      <a:tailEnd type="none" w="med" len="med"/>
                    </a:lnL>
                  </a:tcPr>
                </a:tc>
                <a:tc>
                  <a:txBody>
                    <a:bodyPr/>
                    <a:lstStyle/>
                    <a:p>
                      <a:pPr algn="l" rtl="0" fontAlgn="base"/>
                      <a:r>
                        <a:rPr lang="en-US" sz="1800" b="0" i="0" dirty="0">
                          <a:solidFill>
                            <a:schemeClr val="tx1"/>
                          </a:solidFill>
                          <a:effectLst/>
                          <a:latin typeface="+mn-lt"/>
                        </a:rPr>
                        <a:t>Facts</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dirty="0">
                          <a:solidFill>
                            <a:schemeClr val="tx1"/>
                          </a:solidFill>
                          <a:effectLst/>
                          <a:latin typeface="+mn-lt"/>
                        </a:rPr>
                        <a:t>Degree of belief</a:t>
                      </a:r>
                    </a:p>
                  </a:txBody>
                  <a:tcPr anchor="ctr"/>
                </a:tc>
                <a:extLst>
                  <a:ext uri="{0D108BD9-81ED-4DB2-BD59-A6C34878D82A}">
                    <a16:rowId xmlns:a16="http://schemas.microsoft.com/office/drawing/2014/main" val="3388671141"/>
                  </a:ext>
                </a:extLst>
              </a:tr>
              <a:tr h="835286">
                <a:tc>
                  <a:txBody>
                    <a:bodyPr/>
                    <a:lstStyle/>
                    <a:p>
                      <a:pPr algn="l" rtl="0" fontAlgn="base"/>
                      <a:r>
                        <a:rPr lang="en-US" sz="1800" b="0" i="0" dirty="0">
                          <a:solidFill>
                            <a:schemeClr val="tx1"/>
                          </a:solidFill>
                          <a:effectLst/>
                          <a:latin typeface="+mn-lt"/>
                        </a:rPr>
                        <a:t>Fuzzy logic</a:t>
                      </a:r>
                    </a:p>
                  </a:txBody>
                  <a:tcPr anchor="ctr">
                    <a:lnL w="12700" cap="flat" cmpd="sng" algn="ctr">
                      <a:noFill/>
                      <a:prstDash val="solid"/>
                      <a:round/>
                      <a:headEnd type="none" w="med" len="med"/>
                      <a:tailEnd type="none" w="med" len="med"/>
                    </a:lnL>
                  </a:tcPr>
                </a:tc>
                <a:tc>
                  <a:txBody>
                    <a:bodyPr/>
                    <a:lstStyle/>
                    <a:p>
                      <a:pPr algn="l" rtl="0" fontAlgn="base"/>
                      <a:r>
                        <a:rPr lang="en-US" sz="1800" b="0" i="0" dirty="0">
                          <a:solidFill>
                            <a:schemeClr val="tx1"/>
                          </a:solidFill>
                          <a:effectLst/>
                          <a:latin typeface="+mn-lt"/>
                        </a:rPr>
                        <a:t>Facts + degree of truth</a:t>
                      </a:r>
                    </a:p>
                  </a:txBody>
                  <a:tcPr anchor="ct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dirty="0">
                          <a:solidFill>
                            <a:schemeClr val="tx1"/>
                          </a:solidFill>
                          <a:effectLst/>
                          <a:latin typeface="+mn-lt"/>
                        </a:rPr>
                        <a:t>Known interval value</a:t>
                      </a:r>
                    </a:p>
                  </a:txBody>
                  <a:tcPr anchor="ctr"/>
                </a:tc>
                <a:extLst>
                  <a:ext uri="{0D108BD9-81ED-4DB2-BD59-A6C34878D82A}">
                    <a16:rowId xmlns:a16="http://schemas.microsoft.com/office/drawing/2014/main" val="171879192"/>
                  </a:ext>
                </a:extLst>
              </a:tr>
            </a:tbl>
          </a:graphicData>
        </a:graphic>
      </p:graphicFrame>
      <p:sp>
        <p:nvSpPr>
          <p:cNvPr id="8" name="Footer Placeholder 7">
            <a:extLst>
              <a:ext uri="{FF2B5EF4-FFF2-40B4-BE49-F238E27FC236}">
                <a16:creationId xmlns:a16="http://schemas.microsoft.com/office/drawing/2014/main" id="{5E03E2D4-AEE2-FDC2-7A9C-0B91760DC1B6}"/>
              </a:ext>
            </a:extLst>
          </p:cNvPr>
          <p:cNvSpPr>
            <a:spLocks noGrp="1"/>
          </p:cNvSpPr>
          <p:nvPr>
            <p:ph type="ftr" sz="quarter" idx="11"/>
          </p:nvPr>
        </p:nvSpPr>
        <p:spPr>
          <a:xfrm>
            <a:off x="4038600" y="6356350"/>
            <a:ext cx="4114800" cy="365125"/>
          </a:xfrm>
        </p:spPr>
        <p:txBody>
          <a:bodyPr/>
          <a:lstStyle/>
          <a:p>
            <a:r>
              <a:rPr lang="en-US" dirty="0"/>
              <a:t>Artificial Intelligence</a:t>
            </a:r>
          </a:p>
          <a:p>
            <a:r>
              <a:rPr lang="en-US" dirty="0"/>
              <a:t>First-Order Logic</a:t>
            </a:r>
          </a:p>
        </p:txBody>
      </p:sp>
      <p:sp>
        <p:nvSpPr>
          <p:cNvPr id="9" name="Slide Number Placeholder 8">
            <a:extLst>
              <a:ext uri="{FF2B5EF4-FFF2-40B4-BE49-F238E27FC236}">
                <a16:creationId xmlns:a16="http://schemas.microsoft.com/office/drawing/2014/main" id="{89C2A628-DFD7-3E49-8EC1-328A8D18868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2" name="Rectangle 1">
            <a:extLst>
              <a:ext uri="{FF2B5EF4-FFF2-40B4-BE49-F238E27FC236}">
                <a16:creationId xmlns:a16="http://schemas.microsoft.com/office/drawing/2014/main" id="{FDFD6505-70E2-30CB-A28C-AA430CDA90E0}"/>
              </a:ext>
            </a:extLst>
          </p:cNvPr>
          <p:cNvSpPr/>
          <p:nvPr/>
        </p:nvSpPr>
        <p:spPr>
          <a:xfrm>
            <a:off x="838200" y="2827421"/>
            <a:ext cx="10515600" cy="866274"/>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477314"/>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{55C5174D-1BC5-481A-A977-99398F95CAF9}tf67328976_win32</Template>
  <TotalTime>5639</TotalTime>
  <Words>3119</Words>
  <Application>Microsoft Office PowerPoint</Application>
  <PresentationFormat>Widescreen</PresentationFormat>
  <Paragraphs>478</Paragraphs>
  <Slides>32</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Cambria Math</vt:lpstr>
      <vt:lpstr>Cascadia Code</vt:lpstr>
      <vt:lpstr>Heebo Medium</vt:lpstr>
      <vt:lpstr>Tenorite</vt:lpstr>
      <vt:lpstr>Office Theme</vt:lpstr>
      <vt:lpstr>Artificial intelligence</vt:lpstr>
      <vt:lpstr>Notice</vt:lpstr>
      <vt:lpstr>DISCLAIMER</vt:lpstr>
      <vt:lpstr>Outline</vt:lpstr>
      <vt:lpstr>Intro to First Order Logic</vt:lpstr>
      <vt:lpstr>Mama Mia</vt:lpstr>
      <vt:lpstr>A Whole New World</vt:lpstr>
      <vt:lpstr>This Bad Boy Can Fit SO Many Propositions In It</vt:lpstr>
      <vt:lpstr>Modeling Reality: Table of Contents</vt:lpstr>
      <vt:lpstr>FOL Syntax &amp; Semantics</vt:lpstr>
      <vt:lpstr>A Grand Fantastic Point of View</vt:lpstr>
      <vt:lpstr>Symbols vs. The Cooler Symbols</vt:lpstr>
      <vt:lpstr>Words for Things</vt:lpstr>
      <vt:lpstr>Words for Conclusions About Things</vt:lpstr>
      <vt:lpstr>Sentence Inception</vt:lpstr>
      <vt:lpstr>Handling the Truth (Which We Can Do)</vt:lpstr>
      <vt:lpstr>Models for FOL</vt:lpstr>
      <vt:lpstr>FOL Models (To Infinity and Beyond)</vt:lpstr>
      <vt:lpstr>Universal vs. Existential Quantifiers</vt:lpstr>
      <vt:lpstr>Universal Quantification</vt:lpstr>
      <vt:lpstr>POP QUIZ!</vt:lpstr>
      <vt:lpstr>EXAM QUESTION: ∀x King(x)(∧/⇒)Person(x)</vt:lpstr>
      <vt:lpstr>Existential Quantification</vt:lpstr>
      <vt:lpstr>POP QUIZ!</vt:lpstr>
      <vt:lpstr>∃x Crown(x)(⇒/∧)OnHead(x, John)</vt:lpstr>
      <vt:lpstr>Properties of Quantifiers</vt:lpstr>
      <vt:lpstr>A Quantifier’s Guide to Duality &amp; Negation (EXAM QUESTIONS!) </vt:lpstr>
      <vt:lpstr>Equality</vt:lpstr>
      <vt:lpstr>Substitution</vt:lpstr>
      <vt:lpstr>Substitution Regarding KBs</vt:lpstr>
      <vt:lpstr>Applying FOL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Joshua Sheldon</dc:creator>
  <cp:lastModifiedBy>Joshua Sheldon</cp:lastModifiedBy>
  <cp:revision>37</cp:revision>
  <dcterms:created xsi:type="dcterms:W3CDTF">2024-02-07T01:45:04Z</dcterms:created>
  <dcterms:modified xsi:type="dcterms:W3CDTF">2024-02-28T23:21:22Z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